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1"/>
  </p:notesMasterIdLst>
  <p:handoutMasterIdLst>
    <p:handoutMasterId r:id="rId42"/>
  </p:handoutMasterIdLst>
  <p:sldIdLst>
    <p:sldId id="274" r:id="rId3"/>
    <p:sldId id="276" r:id="rId4"/>
    <p:sldId id="551" r:id="rId5"/>
    <p:sldId id="576" r:id="rId6"/>
    <p:sldId id="624" r:id="rId7"/>
    <p:sldId id="616" r:id="rId8"/>
    <p:sldId id="625" r:id="rId9"/>
    <p:sldId id="648" r:id="rId10"/>
    <p:sldId id="647" r:id="rId11"/>
    <p:sldId id="620" r:id="rId12"/>
    <p:sldId id="626" r:id="rId13"/>
    <p:sldId id="622" r:id="rId14"/>
    <p:sldId id="630" r:id="rId15"/>
    <p:sldId id="628" r:id="rId16"/>
    <p:sldId id="629" r:id="rId17"/>
    <p:sldId id="632" r:id="rId18"/>
    <p:sldId id="649" r:id="rId19"/>
    <p:sldId id="627" r:id="rId20"/>
    <p:sldId id="635" r:id="rId21"/>
    <p:sldId id="633" r:id="rId22"/>
    <p:sldId id="634" r:id="rId23"/>
    <p:sldId id="636" r:id="rId24"/>
    <p:sldId id="638" r:id="rId25"/>
    <p:sldId id="639" r:id="rId26"/>
    <p:sldId id="640" r:id="rId27"/>
    <p:sldId id="641" r:id="rId28"/>
    <p:sldId id="637" r:id="rId29"/>
    <p:sldId id="642" r:id="rId30"/>
    <p:sldId id="643" r:id="rId31"/>
    <p:sldId id="644" r:id="rId32"/>
    <p:sldId id="650" r:id="rId33"/>
    <p:sldId id="645" r:id="rId34"/>
    <p:sldId id="646" r:id="rId35"/>
    <p:sldId id="457" r:id="rId36"/>
    <p:sldId id="552" r:id="rId37"/>
    <p:sldId id="553" r:id="rId38"/>
    <p:sldId id="419" r:id="rId39"/>
    <p:sldId id="420" r:id="rId40"/>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BD06E64D-76A5-454E-9796-2017EAC3F2F7}">
          <p14:sldIdLst>
            <p14:sldId id="274"/>
            <p14:sldId id="276"/>
            <p14:sldId id="551"/>
          </p14:sldIdLst>
        </p14:section>
        <p14:section name="Spring Data" id="{813DF7E2-74AB-4E3A-9B46-2566DC216237}">
          <p14:sldIdLst>
            <p14:sldId id="576"/>
            <p14:sldId id="624"/>
            <p14:sldId id="616"/>
            <p14:sldId id="625"/>
            <p14:sldId id="648"/>
            <p14:sldId id="647"/>
            <p14:sldId id="620"/>
            <p14:sldId id="626"/>
            <p14:sldId id="622"/>
            <p14:sldId id="630"/>
            <p14:sldId id="628"/>
            <p14:sldId id="629"/>
            <p14:sldId id="632"/>
            <p14:sldId id="649"/>
            <p14:sldId id="627"/>
            <p14:sldId id="635"/>
            <p14:sldId id="633"/>
            <p14:sldId id="634"/>
            <p14:sldId id="636"/>
            <p14:sldId id="638"/>
            <p14:sldId id="639"/>
            <p14:sldId id="640"/>
            <p14:sldId id="641"/>
            <p14:sldId id="637"/>
            <p14:sldId id="642"/>
            <p14:sldId id="643"/>
            <p14:sldId id="644"/>
            <p14:sldId id="650"/>
            <p14:sldId id="645"/>
            <p14:sldId id="646"/>
          </p14:sldIdLst>
        </p14:section>
        <p14:section name="Advanced Concepts" id="{BD60B6E9-85E7-49E8-9F66-AE28A5DD5D66}">
          <p14:sldIdLst>
            <p14:sldId id="457"/>
            <p14:sldId id="552"/>
            <p14:sldId id="553"/>
            <p14:sldId id="419"/>
            <p14:sldId id="420"/>
          </p14:sldIdLst>
        </p14:section>
      </p14:sectionLst>
    </p:ext>
    <p:ext uri="{EFAFB233-063F-42B5-8137-9DF3F51BA10A}">
      <p15:sldGuideLst xmlns:p15="http://schemas.microsoft.com/office/powerpoint/2012/main">
        <p15:guide id="1" orient="horz" pos="2160" userDrawn="1">
          <p15:clr>
            <a:srgbClr val="A4A3A4"/>
          </p15:clr>
        </p15:guide>
        <p15:guide id="5" pos="383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a:srgbClr val="E85C0E"/>
    <a:srgbClr val="FBEEDC"/>
    <a:srgbClr val="CC0000"/>
    <a:srgbClr val="F0A22E"/>
    <a:srgbClr val="603A14"/>
    <a:srgbClr val="BAB398"/>
    <a:srgbClr val="ADA485"/>
    <a:srgbClr val="C6C0AA"/>
    <a:srgbClr val="663606"/>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37" autoAdjust="0"/>
    <p:restoredTop sz="89926" autoAdjust="0"/>
  </p:normalViewPr>
  <p:slideViewPr>
    <p:cSldViewPr>
      <p:cViewPr>
        <p:scale>
          <a:sx n="70" d="100"/>
          <a:sy n="70" d="100"/>
        </p:scale>
        <p:origin x="509" y="245"/>
      </p:cViewPr>
      <p:guideLst>
        <p:guide orient="horz" pos="2160"/>
        <p:guide pos="3839"/>
      </p:guideLst>
    </p:cSldViewPr>
  </p:slideViewPr>
  <p:outlineViewPr>
    <p:cViewPr>
      <p:scale>
        <a:sx n="33" d="100"/>
        <a:sy n="33" d="100"/>
      </p:scale>
      <p:origin x="0" y="-6192"/>
    </p:cViewPr>
  </p:outlineViewPr>
  <p:notesTextViewPr>
    <p:cViewPr>
      <p:scale>
        <a:sx n="300" d="100"/>
        <a:sy n="300" d="100"/>
      </p:scale>
      <p:origin x="0" y="0"/>
    </p:cViewPr>
  </p:notesTextViewPr>
  <p:sorterViewPr>
    <p:cViewPr>
      <p:scale>
        <a:sx n="100" d="100"/>
        <a:sy n="100" d="100"/>
      </p:scale>
      <p:origin x="0" y="0"/>
    </p:cViewPr>
  </p:sorterViewPr>
  <p:notesViewPr>
    <p:cSldViewPr showGuides="1">
      <p:cViewPr varScale="1">
        <p:scale>
          <a:sx n="64" d="100"/>
          <a:sy n="64" d="100"/>
        </p:scale>
        <p:origin x="2592"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252000"/>
          </a:xfrm>
          <a:prstGeom prst="rect">
            <a:avLst/>
          </a:prstGeom>
        </p:spPr>
        <p:txBody>
          <a:bodyPr vert="horz" lIns="91440" tIns="45720" rIns="91440" bIns="45720" rtlCol="0"/>
          <a:lstStyle>
            <a:lvl1pPr algn="r">
              <a:defRPr sz="1200"/>
            </a:lvl1pPr>
          </a:lstStyle>
          <a:p>
            <a:fld id="{FE5B4EDC-59C0-49C7-8ADA-5A781B329E02}" type="datetimeFigureOut">
              <a:rPr lang="en-US"/>
              <a:pPr/>
              <a:t>10/31/2016</a:t>
            </a:fld>
            <a:endParaRPr dirty="0"/>
          </a:p>
        </p:txBody>
      </p:sp>
      <p:sp>
        <p:nvSpPr>
          <p:cNvPr id="4" name="Footer Placeholder 3"/>
          <p:cNvSpPr>
            <a:spLocks noGrp="1"/>
          </p:cNvSpPr>
          <p:nvPr>
            <p:ph type="ftr" sz="quarter" idx="2"/>
          </p:nvPr>
        </p:nvSpPr>
        <p:spPr>
          <a:xfrm>
            <a:off x="0" y="8747999"/>
            <a:ext cx="6165000" cy="394413"/>
          </a:xfrm>
          <a:prstGeom prst="rect">
            <a:avLst/>
          </a:prstGeom>
        </p:spPr>
        <p:txBody>
          <a:bodyPr vert="horz" lIns="91440" tIns="45720" rIns="91440" bIns="45720" rtlCol="0" anchor="b"/>
          <a:lstStyle>
            <a:lvl1pPr algn="l">
              <a:defRPr sz="12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endParaRPr sz="1000" dirty="0"/>
          </a:p>
        </p:txBody>
      </p:sp>
      <p:sp>
        <p:nvSpPr>
          <p:cNvPr id="5" name="Slide Number Placeholder 4"/>
          <p:cNvSpPr>
            <a:spLocks noGrp="1"/>
          </p:cNvSpPr>
          <p:nvPr>
            <p:ph type="sldNum" sz="quarter" idx="3"/>
          </p:nvPr>
        </p:nvSpPr>
        <p:spPr>
          <a:xfrm>
            <a:off x="6165000" y="8748000"/>
            <a:ext cx="691412" cy="394412"/>
          </a:xfrm>
          <a:prstGeom prst="rect">
            <a:avLst/>
          </a:prstGeom>
        </p:spPr>
        <p:txBody>
          <a:bodyPr vert="horz" lIns="91440" tIns="45720" rIns="91440" bIns="45720" rtlCol="0" anchor="b"/>
          <a:lstStyle>
            <a:lvl1pPr algn="r">
              <a:defRPr sz="1200"/>
            </a:lvl1pPr>
          </a:lstStyle>
          <a:p>
            <a:fld id="{79429053-DC2A-4342-ADD4-2FD729D91E2C}" type="slidenum">
              <a:rPr sz="1000"/>
              <a:pPr/>
              <a:t>‹#›</a:t>
            </a:fld>
            <a:endParaRPr sz="1000"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dt="0"/>
</p:handoutMaster>
</file>

<file path=ppt/media/image1.jpeg>
</file>

<file path=ppt/media/image10.jpeg>
</file>

<file path=ppt/media/image11.png>
</file>

<file path=ppt/media/image12.png>
</file>

<file path=ppt/media/image13.gif>
</file>

<file path=ppt/media/image14.jp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000"/>
            </a:lvl1pPr>
          </a:lstStyle>
          <a:p>
            <a:endParaRPr lang="en-US" dirty="0"/>
          </a:p>
        </p:txBody>
      </p:sp>
      <p:sp>
        <p:nvSpPr>
          <p:cNvPr id="3" name="Date Placeholder 2"/>
          <p:cNvSpPr>
            <a:spLocks noGrp="1"/>
          </p:cNvSpPr>
          <p:nvPr>
            <p:ph type="dt" idx="1"/>
          </p:nvPr>
        </p:nvSpPr>
        <p:spPr>
          <a:xfrm>
            <a:off x="3884613" y="0"/>
            <a:ext cx="2971800" cy="252000"/>
          </a:xfrm>
          <a:prstGeom prst="rect">
            <a:avLst/>
          </a:prstGeom>
        </p:spPr>
        <p:txBody>
          <a:bodyPr vert="horz" lIns="91440" tIns="45720" rIns="91440" bIns="45720" rtlCol="0"/>
          <a:lstStyle>
            <a:lvl1pPr algn="r">
              <a:defRPr sz="1000"/>
            </a:lvl1pPr>
          </a:lstStyle>
          <a:p>
            <a:fld id="{F2D8D46A-B586-417D-BFBD-8C8FE0AAF762}" type="datetimeFigureOut">
              <a:rPr lang="en-US" smtClean="0"/>
              <a:pPr/>
              <a:t>10/31/2016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1" y="8747999"/>
            <a:ext cx="6308999" cy="394413"/>
          </a:xfrm>
          <a:prstGeom prst="rect">
            <a:avLst/>
          </a:prstGeom>
        </p:spPr>
        <p:txBody>
          <a:bodyPr vert="horz" lIns="91440" tIns="45720" rIns="91440" bIns="45720" rtlCol="0" anchor="b"/>
          <a:lstStyle>
            <a:lvl1pPr algn="l">
              <a:defRPr sz="10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p>
        </p:txBody>
      </p:sp>
      <p:sp>
        <p:nvSpPr>
          <p:cNvPr id="7" name="Slide Number Placeholder 6"/>
          <p:cNvSpPr>
            <a:spLocks noGrp="1"/>
          </p:cNvSpPr>
          <p:nvPr>
            <p:ph type="sldNum" sz="quarter" idx="5"/>
          </p:nvPr>
        </p:nvSpPr>
        <p:spPr>
          <a:xfrm>
            <a:off x="6308999" y="8747999"/>
            <a:ext cx="547413" cy="394413"/>
          </a:xfrm>
          <a:prstGeom prst="rect">
            <a:avLst/>
          </a:prstGeom>
        </p:spPr>
        <p:txBody>
          <a:bodyPr vert="horz" lIns="91440" tIns="45720" rIns="91440" bIns="45720" rtlCol="0" anchor="b"/>
          <a:lstStyle>
            <a:lvl1pPr algn="r">
              <a:defRPr sz="1000"/>
            </a:lvl1pPr>
          </a:lstStyle>
          <a:p>
            <a:fld id="{3EBA5BD7-F043-4D1B-AA17-CD412FC534DE}" type="slidenum">
              <a:rPr lang="en-US" smtClean="0"/>
              <a:pPr/>
              <a:t>‹#›</a:t>
            </a:fld>
            <a:endParaRPr lang="en-US"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dt="0"/>
  <p:notesStyle>
    <a:lvl1pPr marL="0" algn="l" defTabSz="1218987" rtl="0" eaLnBrk="1" latinLnBrk="0" hangingPunct="1">
      <a:defRPr sz="1600" kern="1200">
        <a:solidFill>
          <a:schemeClr val="tx1"/>
        </a:solidFill>
        <a:latin typeface="+mn-lt"/>
        <a:ea typeface="+mn-ea"/>
        <a:cs typeface="+mn-cs"/>
      </a:defRPr>
    </a:lvl1pPr>
    <a:lvl2pPr marL="177800" indent="0" algn="l" defTabSz="1218987" rtl="0" eaLnBrk="1" latinLnBrk="0" hangingPunct="1">
      <a:defRPr sz="1600" kern="1200">
        <a:solidFill>
          <a:schemeClr val="tx1"/>
        </a:solidFill>
        <a:latin typeface="+mn-lt"/>
        <a:ea typeface="+mn-ea"/>
        <a:cs typeface="+mn-cs"/>
      </a:defRPr>
    </a:lvl2pPr>
    <a:lvl3pPr marL="361950" indent="0" algn="l" defTabSz="1218987" rtl="0" eaLnBrk="1" latinLnBrk="0" hangingPunct="1">
      <a:defRPr sz="1600" kern="1200">
        <a:solidFill>
          <a:schemeClr val="tx1"/>
        </a:solidFill>
        <a:latin typeface="+mn-lt"/>
        <a:ea typeface="+mn-ea"/>
        <a:cs typeface="+mn-cs"/>
      </a:defRPr>
    </a:lvl3pPr>
    <a:lvl4pPr marL="539750" indent="0" algn="l" defTabSz="1218987" rtl="0" eaLnBrk="1" latinLnBrk="0" hangingPunct="1">
      <a:defRPr sz="1600" kern="1200">
        <a:solidFill>
          <a:schemeClr val="tx1"/>
        </a:solidFill>
        <a:latin typeface="+mn-lt"/>
        <a:ea typeface="+mn-ea"/>
        <a:cs typeface="+mn-cs"/>
      </a:defRPr>
    </a:lvl4pPr>
    <a:lvl5pPr marL="717550" indent="0"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Footer Placeholder 4"/>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6" name="Slide Number Placeholder 5"/>
          <p:cNvSpPr>
            <a:spLocks noGrp="1"/>
          </p:cNvSpPr>
          <p:nvPr>
            <p:ph type="sldNum" sz="quarter" idx="11"/>
          </p:nvPr>
        </p:nvSpPr>
        <p:spPr/>
        <p:txBody>
          <a:bodyPr/>
          <a:lstStyle/>
          <a:p>
            <a:fld id="{3EBA5BD7-F043-4D1B-AA17-CD412FC534DE}" type="slidenum">
              <a:rPr lang="en-US" smtClean="0"/>
              <a:pPr/>
              <a:t>1</a:t>
            </a:fld>
            <a:endParaRPr lang="en-US" dirty="0"/>
          </a:p>
        </p:txBody>
      </p:sp>
    </p:spTree>
    <p:extLst>
      <p:ext uri="{BB962C8B-B14F-4D97-AF65-F5344CB8AC3E}">
        <p14:creationId xmlns:p14="http://schemas.microsoft.com/office/powerpoint/2010/main" val="9141515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solidFill>
                  <a:prstClr val="black"/>
                </a:solidFill>
              </a:rPr>
              <a:t>© Software University Foundation – </a:t>
            </a:r>
            <a:r>
              <a:rPr lang="en-US" sz="1000" u="sng">
                <a:solidFill>
                  <a:prstClr val="black"/>
                </a:solidFill>
                <a:hlinkClick r:id="rId3"/>
              </a:rPr>
              <a:t>http://softuni.org</a:t>
            </a:r>
            <a:endParaRPr lang="en-US" sz="1000">
              <a:solidFill>
                <a:prstClr val="black"/>
              </a:solidFill>
            </a:endParaRPr>
          </a:p>
          <a:p>
            <a:r>
              <a:rPr lang="en-US" sz="1000">
                <a:solidFill>
                  <a:prstClr val="black"/>
                </a:solidFill>
              </a:rPr>
              <a:t>This work is licensed under the </a:t>
            </a:r>
            <a:r>
              <a:rPr lang="en-US" sz="1000" u="sng" noProof="1">
                <a:solidFill>
                  <a:prstClr val="black"/>
                </a:solidFill>
                <a:hlinkClick r:id="rId4"/>
              </a:rPr>
              <a:t>Creative Commons Attribution-NonCommercial-ShareAlike</a:t>
            </a:r>
            <a:r>
              <a:rPr lang="en-US" sz="1000" noProof="1">
                <a:solidFill>
                  <a:prstClr val="black"/>
                </a:solidFill>
              </a:rPr>
              <a:t> </a:t>
            </a:r>
            <a:r>
              <a:rPr lang="en-US" sz="1000">
                <a:solidFill>
                  <a:prstClr val="black"/>
                </a:solidFill>
              </a:rPr>
              <a:t>license.</a:t>
            </a:r>
            <a:endParaRPr lang="en-US" sz="1000" dirty="0">
              <a:solidFill>
                <a:prstClr val="black"/>
              </a:solidFill>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21009509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Rot="1" noChangeAspect="1" noChangeArrowheads="1" noTextEdit="1"/>
          </p:cNvSpPr>
          <p:nvPr>
            <p:ph type="sldImg"/>
          </p:nvPr>
        </p:nvSpPr>
        <p:spPr>
          <a:ln/>
        </p:spPr>
      </p:sp>
      <p:sp>
        <p:nvSpPr>
          <p:cNvPr id="44544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42434214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37</a:t>
            </a:fld>
            <a:endParaRPr lang="en-US" dirty="0"/>
          </a:p>
        </p:txBody>
      </p:sp>
    </p:spTree>
    <p:extLst>
      <p:ext uri="{BB962C8B-B14F-4D97-AF65-F5344CB8AC3E}">
        <p14:creationId xmlns:p14="http://schemas.microsoft.com/office/powerpoint/2010/main" val="21509941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38</a:t>
            </a:fld>
            <a:endParaRPr lang="en-US" dirty="0"/>
          </a:p>
        </p:txBody>
      </p:sp>
    </p:spTree>
    <p:extLst>
      <p:ext uri="{BB962C8B-B14F-4D97-AF65-F5344CB8AC3E}">
        <p14:creationId xmlns:p14="http://schemas.microsoft.com/office/powerpoint/2010/main" val="3111553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Rot="1" noChangeAspect="1" noChangeArrowheads="1" noTextEdit="1"/>
          </p:cNvSpPr>
          <p:nvPr>
            <p:ph type="sldImg"/>
          </p:nvPr>
        </p:nvSpPr>
        <p:spPr>
          <a:ln/>
        </p:spPr>
      </p:sp>
      <p:sp>
        <p:nvSpPr>
          <p:cNvPr id="445443" name="Rectangle 3"/>
          <p:cNvSpPr>
            <a:spLocks noGrp="1" noChangeArrowheads="1"/>
          </p:cNvSpPr>
          <p:nvPr>
            <p:ph type="body" idx="1"/>
          </p:nvPr>
        </p:nvSpPr>
        <p:spPr/>
        <p:txBody>
          <a:bodyPr/>
          <a:lstStyle/>
          <a:p>
            <a:endParaRPr lang="bg-BG" dirty="0"/>
          </a:p>
        </p:txBody>
      </p:sp>
      <p:sp>
        <p:nvSpPr>
          <p:cNvPr id="2" name="Footer Placeholder 1"/>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3" name="Slide Number Placeholder 2"/>
          <p:cNvSpPr>
            <a:spLocks noGrp="1"/>
          </p:cNvSpPr>
          <p:nvPr>
            <p:ph type="sldNum" sz="quarter" idx="11"/>
          </p:nvPr>
        </p:nvSpPr>
        <p:spPr/>
        <p:txBody>
          <a:bodyPr/>
          <a:lstStyle/>
          <a:p>
            <a:fld id="{3EBA5BD7-F043-4D1B-AA17-CD412FC534DE}" type="slidenum">
              <a:rPr lang="en-US" smtClean="0"/>
              <a:pPr/>
              <a:t>2</a:t>
            </a:fld>
            <a:endParaRPr lang="en-US" dirty="0"/>
          </a:p>
        </p:txBody>
      </p:sp>
    </p:spTree>
    <p:extLst>
      <p:ext uri="{BB962C8B-B14F-4D97-AF65-F5344CB8AC3E}">
        <p14:creationId xmlns:p14="http://schemas.microsoft.com/office/powerpoint/2010/main" val="1134749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bg-BG" dirty="0"/>
          </a:p>
        </p:txBody>
      </p:sp>
      <p:sp>
        <p:nvSpPr>
          <p:cNvPr id="4" name="Footer Placeholder 3"/>
          <p:cNvSpPr>
            <a:spLocks noGrp="1"/>
          </p:cNvSpPr>
          <p:nvPr>
            <p:ph type="ftr" sz="quarter" idx="10"/>
          </p:nvPr>
        </p:nvSpPr>
        <p:spPr/>
        <p:txBody>
          <a:bodyPr/>
          <a:lstStyle/>
          <a:p>
            <a:r>
              <a:rPr lang="en-US" sz="1000" smtClean="0"/>
              <a:t>© Software University Foundation – </a:t>
            </a:r>
            <a:r>
              <a:rPr lang="en-US" sz="1000" u="sng" smtClean="0">
                <a:hlinkClick r:id="rId3"/>
              </a:rPr>
              <a:t>http://softuni.org</a:t>
            </a:r>
            <a:endParaRPr lang="en-US" sz="1000" smtClean="0"/>
          </a:p>
          <a:p>
            <a:r>
              <a:rPr lang="en-US" sz="1000" smtClean="0"/>
              <a:t>This work is licensed under the </a:t>
            </a:r>
            <a:r>
              <a:rPr lang="en-US" sz="1000" u="sng" noProof="1" smtClean="0">
                <a:hlinkClick r:id="rId4"/>
              </a:rPr>
              <a:t>Creative Commons Attribution-NonCommercial-ShareAlike</a:t>
            </a:r>
            <a:r>
              <a:rPr lang="en-US" sz="1000" noProof="1" smtClean="0"/>
              <a:t> </a:t>
            </a:r>
            <a:r>
              <a:rPr lang="en-US" sz="1000" smtClean="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5</a:t>
            </a:fld>
            <a:endParaRPr lang="en-US" dirty="0"/>
          </a:p>
        </p:txBody>
      </p:sp>
    </p:spTree>
    <p:extLst>
      <p:ext uri="{BB962C8B-B14F-4D97-AF65-F5344CB8AC3E}">
        <p14:creationId xmlns:p14="http://schemas.microsoft.com/office/powerpoint/2010/main" val="1468328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bg-BG" dirty="0"/>
          </a:p>
        </p:txBody>
      </p:sp>
      <p:sp>
        <p:nvSpPr>
          <p:cNvPr id="4" name="Footer Placeholder 3"/>
          <p:cNvSpPr>
            <a:spLocks noGrp="1"/>
          </p:cNvSpPr>
          <p:nvPr>
            <p:ph type="ftr" sz="quarter" idx="10"/>
          </p:nvPr>
        </p:nvSpPr>
        <p:spPr/>
        <p:txBody>
          <a:bodyPr/>
          <a:lstStyle/>
          <a:p>
            <a:r>
              <a:rPr lang="en-US" sz="1000" smtClean="0"/>
              <a:t>© Software University Foundation – </a:t>
            </a:r>
            <a:r>
              <a:rPr lang="en-US" sz="1000" u="sng" smtClean="0">
                <a:hlinkClick r:id="rId3"/>
              </a:rPr>
              <a:t>http://softuni.org</a:t>
            </a:r>
            <a:endParaRPr lang="en-US" sz="1000" smtClean="0"/>
          </a:p>
          <a:p>
            <a:r>
              <a:rPr lang="en-US" sz="1000" smtClean="0"/>
              <a:t>This work is licensed under the </a:t>
            </a:r>
            <a:r>
              <a:rPr lang="en-US" sz="1000" u="sng" noProof="1" smtClean="0">
                <a:hlinkClick r:id="rId4"/>
              </a:rPr>
              <a:t>Creative Commons Attribution-NonCommercial-ShareAlike</a:t>
            </a:r>
            <a:r>
              <a:rPr lang="en-US" sz="1000" noProof="1" smtClean="0"/>
              <a:t> </a:t>
            </a:r>
            <a:r>
              <a:rPr lang="en-US" sz="1000" smtClean="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6</a:t>
            </a:fld>
            <a:endParaRPr lang="en-US" dirty="0"/>
          </a:p>
        </p:txBody>
      </p:sp>
    </p:spTree>
    <p:extLst>
      <p:ext uri="{BB962C8B-B14F-4D97-AF65-F5344CB8AC3E}">
        <p14:creationId xmlns:p14="http://schemas.microsoft.com/office/powerpoint/2010/main" val="1306137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bg-BG" dirty="0"/>
          </a:p>
        </p:txBody>
      </p:sp>
      <p:sp>
        <p:nvSpPr>
          <p:cNvPr id="4" name="Footer Placeholder 3"/>
          <p:cNvSpPr>
            <a:spLocks noGrp="1"/>
          </p:cNvSpPr>
          <p:nvPr>
            <p:ph type="ftr" sz="quarter" idx="10"/>
          </p:nvPr>
        </p:nvSpPr>
        <p:spPr/>
        <p:txBody>
          <a:bodyPr/>
          <a:lstStyle/>
          <a:p>
            <a:r>
              <a:rPr lang="en-US" sz="1000" smtClean="0"/>
              <a:t>© Software University Foundation – </a:t>
            </a:r>
            <a:r>
              <a:rPr lang="en-US" sz="1000" u="sng" smtClean="0">
                <a:hlinkClick r:id="rId3"/>
              </a:rPr>
              <a:t>http://softuni.org</a:t>
            </a:r>
            <a:endParaRPr lang="en-US" sz="1000" smtClean="0"/>
          </a:p>
          <a:p>
            <a:r>
              <a:rPr lang="en-US" sz="1000" smtClean="0"/>
              <a:t>This work is licensed under the </a:t>
            </a:r>
            <a:r>
              <a:rPr lang="en-US" sz="1000" u="sng" noProof="1" smtClean="0">
                <a:hlinkClick r:id="rId4"/>
              </a:rPr>
              <a:t>Creative Commons Attribution-NonCommercial-ShareAlike</a:t>
            </a:r>
            <a:r>
              <a:rPr lang="en-US" sz="1000" noProof="1" smtClean="0"/>
              <a:t> </a:t>
            </a:r>
            <a:r>
              <a:rPr lang="en-US" sz="1000" smtClean="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11</a:t>
            </a:fld>
            <a:endParaRPr lang="en-US" dirty="0"/>
          </a:p>
        </p:txBody>
      </p:sp>
    </p:spTree>
    <p:extLst>
      <p:ext uri="{BB962C8B-B14F-4D97-AF65-F5344CB8AC3E}">
        <p14:creationId xmlns:p14="http://schemas.microsoft.com/office/powerpoint/2010/main" val="976125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bg-BG" dirty="0"/>
          </a:p>
        </p:txBody>
      </p:sp>
      <p:sp>
        <p:nvSpPr>
          <p:cNvPr id="4" name="Footer Placeholder 3"/>
          <p:cNvSpPr>
            <a:spLocks noGrp="1"/>
          </p:cNvSpPr>
          <p:nvPr>
            <p:ph type="ftr" sz="quarter" idx="10"/>
          </p:nvPr>
        </p:nvSpPr>
        <p:spPr/>
        <p:txBody>
          <a:bodyPr/>
          <a:lstStyle/>
          <a:p>
            <a:r>
              <a:rPr lang="en-US" sz="1000" smtClean="0"/>
              <a:t>© Software University Foundation – </a:t>
            </a:r>
            <a:r>
              <a:rPr lang="en-US" sz="1000" u="sng" smtClean="0">
                <a:hlinkClick r:id="rId3"/>
              </a:rPr>
              <a:t>http://softuni.org</a:t>
            </a:r>
            <a:endParaRPr lang="en-US" sz="1000" smtClean="0"/>
          </a:p>
          <a:p>
            <a:r>
              <a:rPr lang="en-US" sz="1000" smtClean="0"/>
              <a:t>This work is licensed under the </a:t>
            </a:r>
            <a:r>
              <a:rPr lang="en-US" sz="1000" u="sng" noProof="1" smtClean="0">
                <a:hlinkClick r:id="rId4"/>
              </a:rPr>
              <a:t>Creative Commons Attribution-NonCommercial-ShareAlike</a:t>
            </a:r>
            <a:r>
              <a:rPr lang="en-US" sz="1000" noProof="1" smtClean="0"/>
              <a:t> </a:t>
            </a:r>
            <a:r>
              <a:rPr lang="en-US" sz="1000" smtClean="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18</a:t>
            </a:fld>
            <a:endParaRPr lang="en-US" dirty="0"/>
          </a:p>
        </p:txBody>
      </p:sp>
    </p:spTree>
    <p:extLst>
      <p:ext uri="{BB962C8B-B14F-4D97-AF65-F5344CB8AC3E}">
        <p14:creationId xmlns:p14="http://schemas.microsoft.com/office/powerpoint/2010/main" val="772924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bg-BG" dirty="0"/>
          </a:p>
        </p:txBody>
      </p:sp>
      <p:sp>
        <p:nvSpPr>
          <p:cNvPr id="4" name="Footer Placeholder 3"/>
          <p:cNvSpPr>
            <a:spLocks noGrp="1"/>
          </p:cNvSpPr>
          <p:nvPr>
            <p:ph type="ftr" sz="quarter" idx="10"/>
          </p:nvPr>
        </p:nvSpPr>
        <p:spPr/>
        <p:txBody>
          <a:bodyPr/>
          <a:lstStyle/>
          <a:p>
            <a:r>
              <a:rPr lang="en-US" sz="1000" smtClean="0"/>
              <a:t>© Software University Foundation – </a:t>
            </a:r>
            <a:r>
              <a:rPr lang="en-US" sz="1000" u="sng" smtClean="0">
                <a:hlinkClick r:id="rId3"/>
              </a:rPr>
              <a:t>http://softuni.org</a:t>
            </a:r>
            <a:endParaRPr lang="en-US" sz="1000" smtClean="0"/>
          </a:p>
          <a:p>
            <a:r>
              <a:rPr lang="en-US" sz="1000" smtClean="0"/>
              <a:t>This work is licensed under the </a:t>
            </a:r>
            <a:r>
              <a:rPr lang="en-US" sz="1000" u="sng" noProof="1" smtClean="0">
                <a:hlinkClick r:id="rId4"/>
              </a:rPr>
              <a:t>Creative Commons Attribution-NonCommercial-ShareAlike</a:t>
            </a:r>
            <a:r>
              <a:rPr lang="en-US" sz="1000" noProof="1" smtClean="0"/>
              <a:t> </a:t>
            </a:r>
            <a:r>
              <a:rPr lang="en-US" sz="1000" smtClean="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22</a:t>
            </a:fld>
            <a:endParaRPr lang="en-US" dirty="0"/>
          </a:p>
        </p:txBody>
      </p:sp>
    </p:spTree>
    <p:extLst>
      <p:ext uri="{BB962C8B-B14F-4D97-AF65-F5344CB8AC3E}">
        <p14:creationId xmlns:p14="http://schemas.microsoft.com/office/powerpoint/2010/main" val="174995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bg-BG" dirty="0"/>
          </a:p>
        </p:txBody>
      </p:sp>
      <p:sp>
        <p:nvSpPr>
          <p:cNvPr id="4" name="Footer Placeholder 3"/>
          <p:cNvSpPr>
            <a:spLocks noGrp="1"/>
          </p:cNvSpPr>
          <p:nvPr>
            <p:ph type="ftr" sz="quarter" idx="10"/>
          </p:nvPr>
        </p:nvSpPr>
        <p:spPr/>
        <p:txBody>
          <a:bodyPr/>
          <a:lstStyle/>
          <a:p>
            <a:r>
              <a:rPr lang="en-US" sz="1000" smtClean="0"/>
              <a:t>© Software University Foundation – </a:t>
            </a:r>
            <a:r>
              <a:rPr lang="en-US" sz="1000" u="sng" smtClean="0">
                <a:hlinkClick r:id="rId3"/>
              </a:rPr>
              <a:t>http://softuni.org</a:t>
            </a:r>
            <a:endParaRPr lang="en-US" sz="1000" smtClean="0"/>
          </a:p>
          <a:p>
            <a:r>
              <a:rPr lang="en-US" sz="1000" smtClean="0"/>
              <a:t>This work is licensed under the </a:t>
            </a:r>
            <a:r>
              <a:rPr lang="en-US" sz="1000" u="sng" noProof="1" smtClean="0">
                <a:hlinkClick r:id="rId4"/>
              </a:rPr>
              <a:t>Creative Commons Attribution-NonCommercial-ShareAlike</a:t>
            </a:r>
            <a:r>
              <a:rPr lang="en-US" sz="1000" noProof="1" smtClean="0"/>
              <a:t> </a:t>
            </a:r>
            <a:r>
              <a:rPr lang="en-US" sz="1000" smtClean="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28</a:t>
            </a:fld>
            <a:endParaRPr lang="en-US" dirty="0"/>
          </a:p>
        </p:txBody>
      </p:sp>
    </p:spTree>
    <p:extLst>
      <p:ext uri="{BB962C8B-B14F-4D97-AF65-F5344CB8AC3E}">
        <p14:creationId xmlns:p14="http://schemas.microsoft.com/office/powerpoint/2010/main" val="2316773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16456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judge.softuni.bg/" TargetMode="External"/><Relationship Id="rId3" Type="http://schemas.openxmlformats.org/officeDocument/2006/relationships/image" Target="../media/image6.png"/><Relationship Id="rId7" Type="http://schemas.openxmlformats.org/officeDocument/2006/relationships/hyperlink" Target="http://forum.softuni.bg/" TargetMode="External"/><Relationship Id="rId12" Type="http://schemas.openxmlformats.org/officeDocument/2006/relationships/hyperlink" Target="http://www.introprogramming.info/" TargetMode="External"/><Relationship Id="rId2" Type="http://schemas.openxmlformats.org/officeDocument/2006/relationships/image" Target="../media/image5.jpeg"/><Relationship Id="rId1" Type="http://schemas.openxmlformats.org/officeDocument/2006/relationships/slideMaster" Target="../slideMasters/slideMaster1.xml"/><Relationship Id="rId6" Type="http://schemas.openxmlformats.org/officeDocument/2006/relationships/hyperlink" Target="http://www.nakov.com/" TargetMode="External"/><Relationship Id="rId11" Type="http://schemas.openxmlformats.org/officeDocument/2006/relationships/hyperlink" Target="http://www.youtube.com/SoftwareUniversity" TargetMode="External"/><Relationship Id="rId5" Type="http://schemas.openxmlformats.org/officeDocument/2006/relationships/hyperlink" Target="http://softuni.org/" TargetMode="External"/><Relationship Id="rId10" Type="http://schemas.openxmlformats.org/officeDocument/2006/relationships/hyperlink" Target="https://twitter.com/softunibg" TargetMode="External"/><Relationship Id="rId4" Type="http://schemas.openxmlformats.org/officeDocument/2006/relationships/hyperlink" Target="http://softuni.bg/" TargetMode="External"/><Relationship Id="rId9" Type="http://schemas.openxmlformats.org/officeDocument/2006/relationships/hyperlink" Target="https://www.facebook.com/SoftwareUniversity"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White">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66413" y="314301"/>
            <a:ext cx="7382341" cy="2000251"/>
          </a:xfrm>
        </p:spPr>
        <p:txBody>
          <a:bodyPr lIns="0" tIns="0" rIns="0" bIns="0">
            <a:normAutofit/>
          </a:bodyPr>
          <a:lstStyle>
            <a:lvl1pPr algn="r">
              <a:defRPr sz="5400">
                <a:solidFill>
                  <a:srgbClr val="F6D18E"/>
                </a:solidFill>
              </a:defRPr>
            </a:lvl1pPr>
          </a:lstStyle>
          <a:p>
            <a:r>
              <a:rPr lang="en-US" dirty="0"/>
              <a:t>Presentation Title</a:t>
            </a:r>
            <a:endParaRPr dirty="0"/>
          </a:p>
        </p:txBody>
      </p:sp>
      <p:sp>
        <p:nvSpPr>
          <p:cNvPr id="3" name="Subtitle 2"/>
          <p:cNvSpPr>
            <a:spLocks noGrp="1"/>
          </p:cNvSpPr>
          <p:nvPr>
            <p:ph type="subTitle" idx="1" hasCustomPrompt="1"/>
          </p:nvPr>
        </p:nvSpPr>
        <p:spPr>
          <a:xfrm>
            <a:off x="4366413" y="2346299"/>
            <a:ext cx="7382341" cy="1752600"/>
          </a:xfrm>
        </p:spPr>
        <p:txBody>
          <a:bodyPr lIns="0" tIns="0" rIns="0" bIns="0">
            <a:normAutofit/>
          </a:bodyPr>
          <a:lstStyle>
            <a:lvl1pPr marL="0" indent="0" algn="r">
              <a:spcBef>
                <a:spcPts val="0"/>
              </a:spcBef>
              <a:buNone/>
              <a:defRPr sz="4000" cap="none"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Presentation Subtitle</a:t>
            </a:r>
            <a:endParaRPr dirty="0"/>
          </a:p>
        </p:txBody>
      </p:sp>
      <p:sp>
        <p:nvSpPr>
          <p:cNvPr id="25" name="Text Placeholder 13"/>
          <p:cNvSpPr>
            <a:spLocks noGrp="1"/>
          </p:cNvSpPr>
          <p:nvPr>
            <p:ph type="body" sz="quarter" idx="10" hasCustomPrompt="1"/>
          </p:nvPr>
        </p:nvSpPr>
        <p:spPr bwMode="auto">
          <a:xfrm>
            <a:off x="760412" y="4164083"/>
            <a:ext cx="3187613" cy="525135"/>
          </a:xfrm>
          <a:prstGeom prst="rect">
            <a:avLst/>
          </a:prstGeom>
          <a:noFill/>
          <a:effectLst/>
        </p:spPr>
        <p:txBody>
          <a:bodyPr wrap="square" lIns="36000" tIns="36000" rIns="36000" bIns="36000" rtlCol="0" anchor="b" anchorCtr="0">
            <a:spAutoFit/>
          </a:bodyPr>
          <a:lstStyle>
            <a:lvl1pPr marL="0" indent="0" algn="l" rtl="0" fontAlgn="base">
              <a:spcBef>
                <a:spcPct val="0"/>
              </a:spcBef>
              <a:spcAft>
                <a:spcPct val="0"/>
              </a:spcAft>
              <a:buNone/>
              <a:defRPr lang="en-US" sz="2800" b="1" kern="1200" baseline="0" dirty="0" smtClean="0">
                <a:solidFill>
                  <a:srgbClr val="EE792A"/>
                </a:solidFill>
                <a:effectLst/>
                <a:latin typeface="+mn-lt"/>
                <a:ea typeface="+mn-ea"/>
                <a:cs typeface="+mn-cs"/>
              </a:defRPr>
            </a:lvl1pPr>
          </a:lstStyle>
          <a:p>
            <a:pPr lvl="0"/>
            <a:r>
              <a:rPr lang="en-US" dirty="0"/>
              <a:t>Author Name</a:t>
            </a:r>
          </a:p>
        </p:txBody>
      </p:sp>
      <p:sp>
        <p:nvSpPr>
          <p:cNvPr id="31" name="Picture Placeholder 4"/>
          <p:cNvSpPr>
            <a:spLocks noGrp="1"/>
          </p:cNvSpPr>
          <p:nvPr>
            <p:ph type="pic" sz="quarter" idx="16" hasCustomPrompt="1"/>
          </p:nvPr>
        </p:nvSpPr>
        <p:spPr>
          <a:xfrm>
            <a:off x="4366413" y="4191000"/>
            <a:ext cx="7382341" cy="1905000"/>
          </a:xfrm>
          <a:prstGeom prst="rect">
            <a:avLst/>
          </a:prstGeom>
        </p:spPr>
        <p:txBody>
          <a:bodyPr lIns="108000" tIns="36000" rIns="108000" bIns="36000"/>
          <a:lstStyle>
            <a:lvl1pPr marL="0" indent="0">
              <a:buNone/>
              <a:defRPr/>
            </a:lvl1pPr>
          </a:lstStyle>
          <a:p>
            <a:r>
              <a:rPr lang="en-US" dirty="0"/>
              <a:t>Insert a Picture Here</a:t>
            </a:r>
          </a:p>
        </p:txBody>
      </p:sp>
      <p:sp>
        <p:nvSpPr>
          <p:cNvPr id="32" name="Text Placeholder 13"/>
          <p:cNvSpPr>
            <a:spLocks noGrp="1"/>
          </p:cNvSpPr>
          <p:nvPr>
            <p:ph type="body" sz="quarter" idx="13" hasCustomPrompt="1"/>
          </p:nvPr>
        </p:nvSpPr>
        <p:spPr bwMode="auto">
          <a:xfrm>
            <a:off x="760413" y="4633982"/>
            <a:ext cx="3187614" cy="44434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00" b="1" kern="1200" dirty="0" smtClean="0">
                <a:solidFill>
                  <a:srgbClr val="F4B36C"/>
                </a:solidFill>
                <a:effectLst/>
                <a:latin typeface="+mn-lt"/>
                <a:ea typeface="+mn-ea"/>
                <a:cs typeface="+mn-cs"/>
              </a:defRPr>
            </a:lvl1pPr>
          </a:lstStyle>
          <a:p>
            <a:pPr lvl="0"/>
            <a:r>
              <a:rPr lang="en-US" dirty="0"/>
              <a:t>Position</a:t>
            </a:r>
          </a:p>
        </p:txBody>
      </p:sp>
      <p:sp>
        <p:nvSpPr>
          <p:cNvPr id="33" name="Text Placeholder 13"/>
          <p:cNvSpPr>
            <a:spLocks noGrp="1"/>
          </p:cNvSpPr>
          <p:nvPr>
            <p:ph type="body" sz="quarter" idx="14" hasCustomPrompt="1"/>
          </p:nvPr>
        </p:nvSpPr>
        <p:spPr bwMode="auto">
          <a:xfrm>
            <a:off x="760412" y="5011671"/>
            <a:ext cx="3187613" cy="395869"/>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000" b="1" kern="1200" dirty="0" smtClean="0">
                <a:solidFill>
                  <a:schemeClr val="accent1">
                    <a:lumMod val="40000"/>
                    <a:lumOff val="60000"/>
                  </a:schemeClr>
                </a:solidFill>
                <a:effectLst/>
                <a:latin typeface="+mn-lt"/>
                <a:ea typeface="+mn-ea"/>
                <a:cs typeface="+mn-cs"/>
              </a:defRPr>
            </a:lvl1pPr>
          </a:lstStyle>
          <a:p>
            <a:pPr lvl="0"/>
            <a:r>
              <a:rPr lang="en-US" dirty="0"/>
              <a:t>Web Site</a:t>
            </a:r>
          </a:p>
        </p:txBody>
      </p:sp>
      <p:sp>
        <p:nvSpPr>
          <p:cNvPr id="34" name="Text Placeholder 13"/>
          <p:cNvSpPr>
            <a:spLocks noGrp="1"/>
          </p:cNvSpPr>
          <p:nvPr>
            <p:ph type="body" sz="quarter" idx="17" hasCustomPrompt="1"/>
          </p:nvPr>
        </p:nvSpPr>
        <p:spPr bwMode="auto">
          <a:xfrm>
            <a:off x="760412" y="5394605"/>
            <a:ext cx="3187613" cy="363552"/>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800" b="1" kern="1200" dirty="0" smtClean="0">
                <a:solidFill>
                  <a:srgbClr val="F27A44"/>
                </a:solidFill>
                <a:effectLst/>
                <a:latin typeface="+mn-lt"/>
                <a:ea typeface="+mn-ea"/>
                <a:cs typeface="+mn-cs"/>
              </a:defRPr>
            </a:lvl1pPr>
          </a:lstStyle>
          <a:p>
            <a:pPr lvl="0"/>
            <a:r>
              <a:rPr lang="en-US" dirty="0"/>
              <a:t>Company Name</a:t>
            </a:r>
          </a:p>
        </p:txBody>
      </p:sp>
      <p:sp>
        <p:nvSpPr>
          <p:cNvPr id="35" name="Text Placeholder 13"/>
          <p:cNvSpPr>
            <a:spLocks noGrp="1"/>
          </p:cNvSpPr>
          <p:nvPr>
            <p:ph type="body" sz="quarter" idx="18" hasCustomPrompt="1"/>
          </p:nvPr>
        </p:nvSpPr>
        <p:spPr bwMode="auto">
          <a:xfrm>
            <a:off x="760412" y="5735767"/>
            <a:ext cx="3187613" cy="331235"/>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600" b="1" kern="1200" dirty="0" smtClean="0">
                <a:solidFill>
                  <a:srgbClr val="F27A44"/>
                </a:solidFill>
                <a:effectLst/>
                <a:latin typeface="+mn-lt"/>
                <a:ea typeface="+mn-ea"/>
                <a:cs typeface="+mn-cs"/>
              </a:defRPr>
            </a:lvl1pPr>
          </a:lstStyle>
          <a:p>
            <a:pPr lvl="0"/>
            <a:r>
              <a:rPr lang="en-US" dirty="0"/>
              <a:t>Company Web Site</a:t>
            </a:r>
          </a:p>
        </p:txBody>
      </p:sp>
    </p:spTree>
    <p:extLst>
      <p:ext uri="{BB962C8B-B14F-4D97-AF65-F5344CB8AC3E}">
        <p14:creationId xmlns:p14="http://schemas.microsoft.com/office/powerpoint/2010/main" val="1847488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10/31/2016</a:t>
            </a:fld>
            <a:endParaRPr lang="en-US" dirty="0"/>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pic>
        <p:nvPicPr>
          <p:cNvPr id="1026"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1406769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6212" y="4953000"/>
            <a:ext cx="8938472" cy="820600"/>
          </a:xfrm>
        </p:spPr>
        <p:txBody>
          <a:bodyPr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1446212" y="5754968"/>
            <a:ext cx="8938472" cy="688256"/>
          </a:xfrm>
        </p:spPr>
        <p:txBody>
          <a:bodyPr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pic>
        <p:nvPicPr>
          <p:cNvPr id="9"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3616330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Slide">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478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Questions Slide">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8" name="Rectangle 27"/>
          <p:cNvSpPr/>
          <p:nvPr userDrawn="1"/>
        </p:nvSpPr>
        <p:spPr>
          <a:xfrm rot="20967018">
            <a:off x="52437" y="3176455"/>
            <a:ext cx="7313295" cy="1261884"/>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marL="0" lvl="0" indent="0" algn="ctr" eaLnBrk="0" hangingPunct="0">
              <a:lnSpc>
                <a:spcPct val="100000"/>
              </a:lnSpc>
              <a:spcBef>
                <a:spcPts val="0"/>
              </a:spcBef>
              <a:spcAft>
                <a:spcPts val="0"/>
              </a:spcAft>
              <a:buClr>
                <a:schemeClr val="accent5">
                  <a:lumMod val="40000"/>
                  <a:lumOff val="60000"/>
                </a:schemeClr>
              </a:buClr>
              <a:buSzPct val="70000"/>
              <a:buFont typeface="Wingdings 2" pitchFamily="18" charset="2"/>
              <a:buNone/>
            </a:pPr>
            <a:r>
              <a:rPr lang="en-US" sz="10000" b="1" kern="1200" noProof="0" dirty="0">
                <a:solidFill>
                  <a:srgbClr val="F3BE60"/>
                </a:solidFill>
                <a:latin typeface="+mj-lt"/>
                <a:ea typeface="+mj-ea"/>
                <a:cs typeface="+mj-cs"/>
              </a:rPr>
              <a:t>Questions?</a:t>
            </a:r>
            <a:endParaRPr lang="en-US" sz="10000" b="1" spc="150" dirty="0">
              <a:ln w="11430"/>
              <a:solidFill>
                <a:schemeClr val="tx1">
                  <a:lumMod val="40000"/>
                  <a:lumOff val="60000"/>
                </a:schemeClr>
              </a:solidFill>
              <a:effectLst>
                <a:outerShdw blurRad="25400" algn="tl" rotWithShape="0">
                  <a:srgbClr val="000000">
                    <a:alpha val="43000"/>
                  </a:srgbClr>
                </a:outerShdw>
              </a:effectLst>
              <a:latin typeface="+mn-lt"/>
            </a:endParaRPr>
          </a:p>
        </p:txBody>
      </p:sp>
      <p:sp>
        <p:nvSpPr>
          <p:cNvPr id="29" name="Text Placeholder 29"/>
          <p:cNvSpPr>
            <a:spLocks noGrp="1"/>
          </p:cNvSpPr>
          <p:nvPr>
            <p:ph type="body" sz="quarter" idx="10" hasCustomPrompt="1"/>
          </p:nvPr>
        </p:nvSpPr>
        <p:spPr>
          <a:xfrm>
            <a:off x="1529384" y="6400802"/>
            <a:ext cx="10482604" cy="363552"/>
          </a:xfrm>
          <a:prstGeom prst="rect">
            <a:avLst/>
          </a:prstGeom>
        </p:spPr>
        <p:txBody>
          <a:bodyPr wrap="square" lIns="36000" rIns="36000">
            <a:spAutoFit/>
          </a:bodyPr>
          <a:lstStyle>
            <a:lvl1pPr marL="0" indent="0" algn="r">
              <a:buNone/>
              <a:defRPr sz="1800">
                <a:latin typeface="+mn-lt"/>
              </a:defRPr>
            </a:lvl1pPr>
          </a:lstStyle>
          <a:p>
            <a:pPr lvl="0"/>
            <a:r>
              <a:rPr lang="en-US" dirty="0"/>
              <a:t>Course Web Site</a:t>
            </a:r>
          </a:p>
        </p:txBody>
      </p:sp>
      <p:pic>
        <p:nvPicPr>
          <p:cNvPr id="55" name="Picture 5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838412" y="261000"/>
            <a:ext cx="2050131" cy="670675"/>
          </a:xfrm>
          <a:prstGeom prst="rect">
            <a:avLst/>
          </a:prstGeom>
        </p:spPr>
      </p:pic>
      <p:sp>
        <p:nvSpPr>
          <p:cNvPr id="50"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Presentation Title</a:t>
            </a:r>
            <a:endParaRPr dirty="0"/>
          </a:p>
        </p:txBody>
      </p:sp>
      <p:sp>
        <p:nvSpPr>
          <p:cNvPr id="2" name="TextBox 1">
            <a:hlinkClick r:id="rId4" tooltip="Software University - Quality Education, Profession and Job for Software Engineers"/>
          </p:cNvPr>
          <p:cNvSpPr txBox="1"/>
          <p:nvPr userDrawn="1"/>
        </p:nvSpPr>
        <p:spPr>
          <a:xfrm rot="322982">
            <a:off x="10066442" y="2253546"/>
            <a:ext cx="303288" cy="400110"/>
          </a:xfrm>
          <a:prstGeom prst="rect">
            <a:avLst/>
          </a:prstGeom>
          <a:noFill/>
        </p:spPr>
        <p:txBody>
          <a:bodyPr wrap="none" rtlCol="0">
            <a:spAutoFit/>
          </a:bodyPr>
          <a:lstStyle/>
          <a:p>
            <a:r>
              <a:rPr lang="en-US" sz="2000" b="1" dirty="0">
                <a:solidFill>
                  <a:srgbClr val="603A14"/>
                </a:solidFill>
              </a:rPr>
              <a:t>?</a:t>
            </a:r>
          </a:p>
        </p:txBody>
      </p:sp>
      <p:sp>
        <p:nvSpPr>
          <p:cNvPr id="27" name="TextBox 26">
            <a:hlinkClick r:id="rId5" tooltip="Software University Foundaton"/>
          </p:cNvPr>
          <p:cNvSpPr txBox="1"/>
          <p:nvPr userDrawn="1"/>
        </p:nvSpPr>
        <p:spPr>
          <a:xfrm rot="20630519">
            <a:off x="7568290" y="4341197"/>
            <a:ext cx="303288" cy="400110"/>
          </a:xfrm>
          <a:prstGeom prst="rect">
            <a:avLst/>
          </a:prstGeom>
          <a:noFill/>
        </p:spPr>
        <p:txBody>
          <a:bodyPr wrap="none" rtlCol="0">
            <a:spAutoFit/>
          </a:bodyPr>
          <a:lstStyle/>
          <a:p>
            <a:r>
              <a:rPr lang="en-US" sz="2000" b="1" dirty="0">
                <a:solidFill>
                  <a:srgbClr val="603A14"/>
                </a:solidFill>
              </a:rPr>
              <a:t>?</a:t>
            </a:r>
          </a:p>
        </p:txBody>
      </p:sp>
      <p:sp>
        <p:nvSpPr>
          <p:cNvPr id="51" name="TextBox 50">
            <a:hlinkClick r:id="rId6" tooltip="Svetlin Nakov - Programming and Education for Developers"/>
          </p:cNvPr>
          <p:cNvSpPr txBox="1"/>
          <p:nvPr userDrawn="1"/>
        </p:nvSpPr>
        <p:spPr>
          <a:xfrm>
            <a:off x="11500162" y="4679637"/>
            <a:ext cx="255198" cy="276999"/>
          </a:xfrm>
          <a:prstGeom prst="rect">
            <a:avLst/>
          </a:prstGeom>
          <a:noFill/>
        </p:spPr>
        <p:txBody>
          <a:bodyPr wrap="none" rtlCol="0">
            <a:spAutoFit/>
          </a:bodyPr>
          <a:lstStyle/>
          <a:p>
            <a:r>
              <a:rPr lang="en-US" sz="1200" dirty="0">
                <a:solidFill>
                  <a:srgbClr val="603A14"/>
                </a:solidFill>
              </a:rPr>
              <a:t>?</a:t>
            </a:r>
          </a:p>
        </p:txBody>
      </p:sp>
      <p:sp>
        <p:nvSpPr>
          <p:cNvPr id="52" name="TextBox 51">
            <a:hlinkClick r:id="rId7" tooltip="Software University - Discussion Forum"/>
          </p:cNvPr>
          <p:cNvSpPr txBox="1"/>
          <p:nvPr userDrawn="1"/>
        </p:nvSpPr>
        <p:spPr>
          <a:xfrm rot="20971262">
            <a:off x="6094412" y="6109081"/>
            <a:ext cx="268022" cy="307777"/>
          </a:xfrm>
          <a:prstGeom prst="rect">
            <a:avLst/>
          </a:prstGeom>
          <a:noFill/>
        </p:spPr>
        <p:txBody>
          <a:bodyPr wrap="none" rtlCol="0">
            <a:spAutoFit/>
          </a:bodyPr>
          <a:lstStyle/>
          <a:p>
            <a:r>
              <a:rPr lang="en-US" sz="1400" dirty="0">
                <a:solidFill>
                  <a:srgbClr val="603A14"/>
                </a:solidFill>
              </a:rPr>
              <a:t>?</a:t>
            </a:r>
          </a:p>
        </p:txBody>
      </p:sp>
      <p:sp>
        <p:nvSpPr>
          <p:cNvPr id="53" name="TextBox 52">
            <a:hlinkClick r:id="rId8" tooltip="Software University - Online Judge System"/>
          </p:cNvPr>
          <p:cNvSpPr txBox="1"/>
          <p:nvPr userDrawn="1"/>
        </p:nvSpPr>
        <p:spPr>
          <a:xfrm rot="569019">
            <a:off x="9155998" y="4032736"/>
            <a:ext cx="292068" cy="369332"/>
          </a:xfrm>
          <a:prstGeom prst="rect">
            <a:avLst/>
          </a:prstGeom>
          <a:noFill/>
        </p:spPr>
        <p:txBody>
          <a:bodyPr wrap="none" rtlCol="0">
            <a:spAutoFit/>
          </a:bodyPr>
          <a:lstStyle/>
          <a:p>
            <a:r>
              <a:rPr lang="en-US" sz="1800" b="1" dirty="0">
                <a:solidFill>
                  <a:srgbClr val="603A14"/>
                </a:solidFill>
              </a:rPr>
              <a:t>?</a:t>
            </a:r>
          </a:p>
        </p:txBody>
      </p:sp>
      <p:sp>
        <p:nvSpPr>
          <p:cNvPr id="54" name="TextBox 53">
            <a:hlinkClick r:id="rId9" tooltip="Software University @ Facebook"/>
          </p:cNvPr>
          <p:cNvSpPr txBox="1"/>
          <p:nvPr userDrawn="1"/>
        </p:nvSpPr>
        <p:spPr>
          <a:xfrm rot="219682">
            <a:off x="7047355" y="2560119"/>
            <a:ext cx="327334" cy="461665"/>
          </a:xfrm>
          <a:prstGeom prst="rect">
            <a:avLst/>
          </a:prstGeom>
          <a:noFill/>
        </p:spPr>
        <p:txBody>
          <a:bodyPr wrap="none" rtlCol="0">
            <a:spAutoFit/>
          </a:bodyPr>
          <a:lstStyle/>
          <a:p>
            <a:r>
              <a:rPr lang="en-US" sz="2400" b="1" dirty="0">
                <a:solidFill>
                  <a:srgbClr val="603A14"/>
                </a:solidFill>
              </a:rPr>
              <a:t>?</a:t>
            </a:r>
          </a:p>
        </p:txBody>
      </p:sp>
      <p:sp>
        <p:nvSpPr>
          <p:cNvPr id="56" name="TextBox 55">
            <a:hlinkClick r:id="rId10" tooltip="Software University @ Twitter"/>
          </p:cNvPr>
          <p:cNvSpPr txBox="1"/>
          <p:nvPr userDrawn="1"/>
        </p:nvSpPr>
        <p:spPr>
          <a:xfrm rot="20972266">
            <a:off x="11754532" y="2320841"/>
            <a:ext cx="268022" cy="307777"/>
          </a:xfrm>
          <a:prstGeom prst="rect">
            <a:avLst/>
          </a:prstGeom>
          <a:noFill/>
        </p:spPr>
        <p:txBody>
          <a:bodyPr wrap="none" rtlCol="0">
            <a:spAutoFit/>
          </a:bodyPr>
          <a:lstStyle/>
          <a:p>
            <a:r>
              <a:rPr lang="en-US" sz="1400" dirty="0">
                <a:solidFill>
                  <a:srgbClr val="603A14"/>
                </a:solidFill>
              </a:rPr>
              <a:t>?</a:t>
            </a:r>
          </a:p>
        </p:txBody>
      </p:sp>
      <p:sp>
        <p:nvSpPr>
          <p:cNvPr id="57" name="TextBox 56">
            <a:hlinkClick r:id="rId11" tooltip="Software University @ YouTube - free training courses and video lessons for software engineers"/>
          </p:cNvPr>
          <p:cNvSpPr txBox="1"/>
          <p:nvPr userDrawn="1"/>
        </p:nvSpPr>
        <p:spPr>
          <a:xfrm rot="562174">
            <a:off x="11774596" y="3447926"/>
            <a:ext cx="255198" cy="276999"/>
          </a:xfrm>
          <a:prstGeom prst="rect">
            <a:avLst/>
          </a:prstGeom>
          <a:noFill/>
        </p:spPr>
        <p:txBody>
          <a:bodyPr wrap="none" rtlCol="0">
            <a:spAutoFit/>
          </a:bodyPr>
          <a:lstStyle/>
          <a:p>
            <a:r>
              <a:rPr lang="en-US" sz="1200" dirty="0">
                <a:solidFill>
                  <a:srgbClr val="603A14"/>
                </a:solidFill>
              </a:rPr>
              <a:t>?</a:t>
            </a:r>
          </a:p>
        </p:txBody>
      </p:sp>
      <p:sp>
        <p:nvSpPr>
          <p:cNvPr id="58" name="TextBox 57">
            <a:hlinkClick r:id="rId12" tooltip="Programming Fundamentals Book and Vide Lessons: Learn C#, Programming, Data Structures, Algorithms and Quality Coding"/>
          </p:cNvPr>
          <p:cNvSpPr txBox="1"/>
          <p:nvPr userDrawn="1"/>
        </p:nvSpPr>
        <p:spPr>
          <a:xfrm rot="571210">
            <a:off x="11136783" y="5625911"/>
            <a:ext cx="268022" cy="307777"/>
          </a:xfrm>
          <a:prstGeom prst="rect">
            <a:avLst/>
          </a:prstGeom>
          <a:noFill/>
        </p:spPr>
        <p:txBody>
          <a:bodyPr wrap="none" rtlCol="0">
            <a:spAutoFit/>
          </a:bodyPr>
          <a:lstStyle/>
          <a:p>
            <a:r>
              <a:rPr lang="en-US" sz="1400" dirty="0">
                <a:solidFill>
                  <a:srgbClr val="603A14"/>
                </a:solidFill>
              </a:rPr>
              <a:t>?</a:t>
            </a:r>
          </a:p>
        </p:txBody>
      </p:sp>
    </p:spTree>
    <p:extLst>
      <p:ext uri="{BB962C8B-B14F-4D97-AF65-F5344CB8AC3E}">
        <p14:creationId xmlns:p14="http://schemas.microsoft.com/office/powerpoint/2010/main" val="4205820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14380" y="71439"/>
            <a:ext cx="8735325" cy="909637"/>
          </a:xfrm>
          <a:prstGeom prst="rect">
            <a:avLst/>
          </a:prstGeom>
        </p:spPr>
        <p:txBody>
          <a:bodyPr/>
          <a:lstStyle/>
          <a:p>
            <a:r>
              <a:rPr lang="en-US"/>
              <a:t>Click to edit Master title style</a:t>
            </a:r>
            <a:endParaRPr lang="bg-BG"/>
          </a:p>
        </p:txBody>
      </p:sp>
      <p:sp>
        <p:nvSpPr>
          <p:cNvPr id="3" name="Text Placeholder 2"/>
          <p:cNvSpPr>
            <a:spLocks noGrp="1"/>
          </p:cNvSpPr>
          <p:nvPr>
            <p:ph type="body" sz="half" idx="1"/>
          </p:nvPr>
        </p:nvSpPr>
        <p:spPr>
          <a:xfrm>
            <a:off x="431688" y="1268414"/>
            <a:ext cx="5561151" cy="532923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Content Placeholder 3"/>
          <p:cNvSpPr>
            <a:spLocks noGrp="1"/>
          </p:cNvSpPr>
          <p:nvPr>
            <p:ph sz="half" idx="2"/>
          </p:nvPr>
        </p:nvSpPr>
        <p:spPr>
          <a:xfrm>
            <a:off x="6195986" y="1268414"/>
            <a:ext cx="5561151" cy="532923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Tree>
    <p:extLst>
      <p:ext uri="{BB962C8B-B14F-4D97-AF65-F5344CB8AC3E}">
        <p14:creationId xmlns:p14="http://schemas.microsoft.com/office/powerpoint/2010/main" val="3565629645"/>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10/31/2016</a:t>
            </a:fld>
            <a:endParaRPr lang="en-US" dirty="0"/>
          </a:p>
        </p:txBody>
      </p:sp>
      <p:sp>
        <p:nvSpPr>
          <p:cNvPr id="5"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 name="Title Placeholder 1"/>
          <p:cNvSpPr>
            <a:spLocks noGrp="1"/>
          </p:cNvSpPr>
          <p:nvPr>
            <p:ph type="title"/>
          </p:nvPr>
        </p:nvSpPr>
        <p:spPr>
          <a:xfrm>
            <a:off x="190403" y="39574"/>
            <a:ext cx="11806432" cy="1111549"/>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
        <p:nvSpPr>
          <p:cNvPr id="3" name="Text Placeholder 2"/>
          <p:cNvSpPr>
            <a:spLocks noGrp="1"/>
          </p:cNvSpPr>
          <p:nvPr>
            <p:ph type="body" idx="1"/>
          </p:nvPr>
        </p:nvSpPr>
        <p:spPr>
          <a:xfrm>
            <a:off x="190413" y="1151123"/>
            <a:ext cx="11804822" cy="5570353"/>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7" r:id="rId4"/>
    <p:sldLayoutId id="2147483668" r:id="rId5"/>
    <p:sldLayoutId id="2147483669" r:id="rId6"/>
  </p:sldLayoutIdLst>
  <p:hf hdr="0" ftr="0" dt="0"/>
  <p:txStyles>
    <p:titleStyle>
      <a:lvl1pPr algn="l" defTabSz="1218987" rtl="0" eaLnBrk="1" latinLnBrk="0" hangingPunct="1">
        <a:lnSpc>
          <a:spcPct val="90000"/>
        </a:lnSpc>
        <a:spcBef>
          <a:spcPct val="0"/>
        </a:spcBef>
        <a:buNone/>
        <a:defRPr sz="4000" b="1" kern="1200">
          <a:solidFill>
            <a:srgbClr val="F3BE60"/>
          </a:solidFill>
          <a:latin typeface="+mj-lt"/>
          <a:ea typeface="+mj-ea"/>
          <a:cs typeface="+mj-cs"/>
        </a:defRPr>
      </a:lvl1pPr>
    </p:titleStyle>
    <p:body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1843"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oftuni.bg/" TargetMode="Externa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oftuni.org/" TargetMode="External"/><Relationship Id="rId5" Type="http://schemas.openxmlformats.org/officeDocument/2006/relationships/image" Target="../media/image7.png"/><Relationship Id="rId4" Type="http://schemas.openxmlformats.org/officeDocument/2006/relationships/hyperlink" Target="http://creativecommons.org/licenses/by-nc-sa/4.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hyperlink" Target="http://komfo.com/" TargetMode="External"/><Relationship Id="rId13" Type="http://schemas.openxmlformats.org/officeDocument/2006/relationships/image" Target="../media/image25.png"/><Relationship Id="rId18" Type="http://schemas.openxmlformats.org/officeDocument/2006/relationships/hyperlink" Target="http://netpeak.bg/" TargetMode="External"/><Relationship Id="rId3" Type="http://schemas.openxmlformats.org/officeDocument/2006/relationships/hyperlink" Target="https://softuni.bg/courses/" TargetMode="External"/><Relationship Id="rId21" Type="http://schemas.openxmlformats.org/officeDocument/2006/relationships/image" Target="../media/image29.png"/><Relationship Id="rId7" Type="http://schemas.openxmlformats.org/officeDocument/2006/relationships/image" Target="../media/image22.png"/><Relationship Id="rId12" Type="http://schemas.openxmlformats.org/officeDocument/2006/relationships/hyperlink" Target="http://www.softwaregroup-bg.com/" TargetMode="External"/><Relationship Id="rId17" Type="http://schemas.openxmlformats.org/officeDocument/2006/relationships/image" Target="../media/image27.png"/><Relationship Id="rId2" Type="http://schemas.openxmlformats.org/officeDocument/2006/relationships/notesSlide" Target="../notesSlides/notesSlide10.xml"/><Relationship Id="rId16" Type="http://schemas.openxmlformats.org/officeDocument/2006/relationships/hyperlink" Target="http://www.infragistics.com/" TargetMode="External"/><Relationship Id="rId20" Type="http://schemas.openxmlformats.org/officeDocument/2006/relationships/hyperlink" Target="http://www.superhosting.bg/" TargetMode="External"/><Relationship Id="rId1" Type="http://schemas.openxmlformats.org/officeDocument/2006/relationships/slideLayout" Target="../slideLayouts/slideLayout5.xml"/><Relationship Id="rId6" Type="http://schemas.openxmlformats.org/officeDocument/2006/relationships/hyperlink" Target="http://xs-software.com/" TargetMode="External"/><Relationship Id="rId11" Type="http://schemas.openxmlformats.org/officeDocument/2006/relationships/image" Target="../media/image24.png"/><Relationship Id="rId5" Type="http://schemas.openxmlformats.org/officeDocument/2006/relationships/image" Target="../media/image21.png"/><Relationship Id="rId15" Type="http://schemas.openxmlformats.org/officeDocument/2006/relationships/image" Target="../media/image26.png"/><Relationship Id="rId23" Type="http://schemas.openxmlformats.org/officeDocument/2006/relationships/image" Target="../media/image30.png"/><Relationship Id="rId10" Type="http://schemas.openxmlformats.org/officeDocument/2006/relationships/hyperlink" Target="http://smartit.bg/" TargetMode="External"/><Relationship Id="rId19" Type="http://schemas.openxmlformats.org/officeDocument/2006/relationships/image" Target="../media/image28.png"/><Relationship Id="rId4" Type="http://schemas.openxmlformats.org/officeDocument/2006/relationships/hyperlink" Target="http://www.luxoft.com/" TargetMode="External"/><Relationship Id="rId9" Type="http://schemas.openxmlformats.org/officeDocument/2006/relationships/image" Target="../media/image23.png"/><Relationship Id="rId14" Type="http://schemas.openxmlformats.org/officeDocument/2006/relationships/hyperlink" Target="http://www.indeavr.com/" TargetMode="External"/><Relationship Id="rId22" Type="http://schemas.openxmlformats.org/officeDocument/2006/relationships/hyperlink" Target="http://www.telenor.bg/" TargetMode="External"/></Relationships>
</file>

<file path=ppt/slides/_rels/slide36.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hyperlink" Target="http://www.indeavr.com/" TargetMode="External"/><Relationship Id="rId18" Type="http://schemas.openxmlformats.org/officeDocument/2006/relationships/image" Target="../media/image28.png"/><Relationship Id="rId3" Type="http://schemas.openxmlformats.org/officeDocument/2006/relationships/hyperlink" Target="http://www.luxoft.com/" TargetMode="External"/><Relationship Id="rId21" Type="http://schemas.openxmlformats.org/officeDocument/2006/relationships/hyperlink" Target="http://www.telenor.bg/" TargetMode="External"/><Relationship Id="rId7" Type="http://schemas.openxmlformats.org/officeDocument/2006/relationships/hyperlink" Target="http://komfo.com/" TargetMode="External"/><Relationship Id="rId12" Type="http://schemas.openxmlformats.org/officeDocument/2006/relationships/image" Target="../media/image25.png"/><Relationship Id="rId17" Type="http://schemas.openxmlformats.org/officeDocument/2006/relationships/hyperlink" Target="http://netpeak.bg/" TargetMode="External"/><Relationship Id="rId2" Type="http://schemas.openxmlformats.org/officeDocument/2006/relationships/notesSlide" Target="../notesSlides/notesSlide11.xml"/><Relationship Id="rId16" Type="http://schemas.openxmlformats.org/officeDocument/2006/relationships/image" Target="../media/image27.png"/><Relationship Id="rId20"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hyperlink" Target="http://www.softwaregroup-bg.com/" TargetMode="External"/><Relationship Id="rId5" Type="http://schemas.openxmlformats.org/officeDocument/2006/relationships/hyperlink" Target="http://xs-software.com/" TargetMode="External"/><Relationship Id="rId15" Type="http://schemas.openxmlformats.org/officeDocument/2006/relationships/hyperlink" Target="http://www.infragistics.com/" TargetMode="External"/><Relationship Id="rId10" Type="http://schemas.openxmlformats.org/officeDocument/2006/relationships/image" Target="../media/image24.png"/><Relationship Id="rId19" Type="http://schemas.openxmlformats.org/officeDocument/2006/relationships/hyperlink" Target="http://www.superhosting.bg/" TargetMode="External"/><Relationship Id="rId4" Type="http://schemas.openxmlformats.org/officeDocument/2006/relationships/image" Target="../media/image21.png"/><Relationship Id="rId9" Type="http://schemas.openxmlformats.org/officeDocument/2006/relationships/hyperlink" Target="http://smartit.bg/" TargetMode="External"/><Relationship Id="rId14" Type="http://schemas.openxmlformats.org/officeDocument/2006/relationships/image" Target="../media/image26.png"/><Relationship Id="rId22" Type="http://schemas.openxmlformats.org/officeDocument/2006/relationships/image" Target="../media/image30.png"/></Relationships>
</file>

<file path=ppt/slides/_rels/slide37.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creativecommons.org/licenses/by-nc-sa/3.0/deed.en_US" TargetMode="External"/><Relationship Id="rId5" Type="http://schemas.openxmlformats.org/officeDocument/2006/relationships/hyperlink" Target="http://telerikacademy.com/Courses/Courses/Details/185" TargetMode="External"/><Relationship Id="rId4" Type="http://schemas.openxmlformats.org/officeDocument/2006/relationships/image" Target="../media/image7.png"/></Relationships>
</file>

<file path=ppt/slides/_rels/slide38.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4.png"/><Relationship Id="rId3" Type="http://schemas.openxmlformats.org/officeDocument/2006/relationships/hyperlink" Target="http://softuni.org/" TargetMode="External"/><Relationship Id="rId7" Type="http://schemas.openxmlformats.org/officeDocument/2006/relationships/hyperlink" Target="http://forum.softuni.bg/" TargetMode="External"/><Relationship Id="rId12" Type="http://schemas.openxmlformats.org/officeDocument/2006/relationships/image" Target="../media/image33.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hyperlink" Target="http://www.youtube.com/SoftwareUniversity" TargetMode="External"/><Relationship Id="rId11" Type="http://schemas.openxmlformats.org/officeDocument/2006/relationships/image" Target="../media/image32.png"/><Relationship Id="rId5" Type="http://schemas.openxmlformats.org/officeDocument/2006/relationships/hyperlink" Target="https://www.facebook.com/SoftwareUniversity" TargetMode="External"/><Relationship Id="rId10" Type="http://schemas.openxmlformats.org/officeDocument/2006/relationships/hyperlink" Target="http://www.facebook.com/SoftwareUniversity" TargetMode="External"/><Relationship Id="rId4" Type="http://schemas.openxmlformats.org/officeDocument/2006/relationships/hyperlink" Target="http://softuni.bg/" TargetMode="External"/><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image" Target="../media/image13.gif"/><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pring.io/project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80708" y="914400"/>
            <a:ext cx="7035859" cy="1087372"/>
          </a:xfrm>
        </p:spPr>
        <p:txBody>
          <a:bodyPr>
            <a:normAutofit/>
          </a:bodyPr>
          <a:lstStyle/>
          <a:p>
            <a:r>
              <a:rPr lang="en-US" dirty="0" smtClean="0"/>
              <a:t>Spring Data Code First</a:t>
            </a:r>
            <a:endParaRPr lang="en-US" dirty="0"/>
          </a:p>
        </p:txBody>
      </p:sp>
      <p:sp>
        <p:nvSpPr>
          <p:cNvPr id="6" name="Subtitle 5"/>
          <p:cNvSpPr>
            <a:spLocks noGrp="1"/>
          </p:cNvSpPr>
          <p:nvPr>
            <p:ph type="subTitle" idx="1"/>
          </p:nvPr>
        </p:nvSpPr>
        <p:spPr>
          <a:xfrm>
            <a:off x="5945983" y="1781599"/>
            <a:ext cx="5705941" cy="686636"/>
          </a:xfrm>
        </p:spPr>
        <p:txBody>
          <a:bodyPr>
            <a:normAutofit fontScale="85000" lnSpcReduction="10000"/>
          </a:bodyPr>
          <a:lstStyle/>
          <a:p>
            <a:r>
              <a:rPr lang="en-US" dirty="0" smtClean="0"/>
              <a:t>Introduction to Spring Data</a:t>
            </a:r>
            <a:endParaRPr lang="en-US" dirty="0"/>
          </a:p>
        </p:txBody>
      </p:sp>
      <p:sp>
        <p:nvSpPr>
          <p:cNvPr id="7" name="Text Placeholder 6"/>
          <p:cNvSpPr>
            <a:spLocks noGrp="1"/>
          </p:cNvSpPr>
          <p:nvPr>
            <p:ph type="body" sz="quarter" idx="10"/>
          </p:nvPr>
        </p:nvSpPr>
        <p:spPr>
          <a:xfrm>
            <a:off x="760412" y="4419600"/>
            <a:ext cx="3187613" cy="525135"/>
          </a:xfrm>
        </p:spPr>
        <p:txBody>
          <a:bodyPr/>
          <a:lstStyle/>
          <a:p>
            <a:r>
              <a:rPr lang="en-US" dirty="0"/>
              <a:t>SoftUni Team</a:t>
            </a:r>
          </a:p>
        </p:txBody>
      </p:sp>
      <p:sp>
        <p:nvSpPr>
          <p:cNvPr id="8" name="Text Placeholder 7"/>
          <p:cNvSpPr>
            <a:spLocks noGrp="1"/>
          </p:cNvSpPr>
          <p:nvPr>
            <p:ph type="body" sz="quarter" idx="13"/>
          </p:nvPr>
        </p:nvSpPr>
        <p:spPr>
          <a:xfrm>
            <a:off x="760413" y="4889499"/>
            <a:ext cx="3187614" cy="444343"/>
          </a:xfrm>
        </p:spPr>
        <p:txBody>
          <a:bodyPr/>
          <a:lstStyle/>
          <a:p>
            <a:r>
              <a:rPr lang="en-US" dirty="0"/>
              <a:t>Technical Trainers</a:t>
            </a:r>
          </a:p>
        </p:txBody>
      </p:sp>
      <p:sp>
        <p:nvSpPr>
          <p:cNvPr id="11" name="Text Placeholder 10"/>
          <p:cNvSpPr>
            <a:spLocks noGrp="1"/>
          </p:cNvSpPr>
          <p:nvPr>
            <p:ph type="body" sz="quarter" idx="17"/>
          </p:nvPr>
        </p:nvSpPr>
        <p:spPr/>
        <p:txBody>
          <a:bodyPr/>
          <a:lstStyle/>
          <a:p>
            <a:r>
              <a:rPr lang="en-US" dirty="0"/>
              <a:t>Software University</a:t>
            </a:r>
          </a:p>
        </p:txBody>
      </p:sp>
      <p:sp>
        <p:nvSpPr>
          <p:cNvPr id="12" name="Text Placeholder 11"/>
          <p:cNvSpPr>
            <a:spLocks noGrp="1"/>
          </p:cNvSpPr>
          <p:nvPr>
            <p:ph type="body" sz="quarter" idx="18"/>
          </p:nvPr>
        </p:nvSpPr>
        <p:spPr/>
        <p:txBody>
          <a:bodyPr/>
          <a:lstStyle/>
          <a:p>
            <a:r>
              <a:rPr lang="en-US" dirty="0">
                <a:hlinkClick r:id="rId3"/>
              </a:rPr>
              <a:t>http://softuni.bg</a:t>
            </a:r>
            <a:endParaRPr lang="en-US" dirty="0"/>
          </a:p>
        </p:txBody>
      </p:sp>
      <p:pic>
        <p:nvPicPr>
          <p:cNvPr id="1028" name="Picture 4" title="CC-BY-NC-SA License">
            <a:hlinkClick r:id="rId4" tooltip="This work is licensed under the &quot;Creative Commons Attribution-NonCommercial-ShareAlike 4.0 International&quot; license"/>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1983" y="2972635"/>
            <a:ext cx="2175525" cy="761165"/>
          </a:xfrm>
          <a:prstGeom prst="roundRect">
            <a:avLst>
              <a:gd name="adj" fmla="val 3940"/>
            </a:avLst>
          </a:prstGeom>
          <a:solidFill>
            <a:srgbClr val="231F20">
              <a:alpha val="50000"/>
            </a:srgbClr>
          </a:solidFill>
          <a:ln>
            <a:solidFill>
              <a:schemeClr val="accent1">
                <a:lumMod val="75000"/>
                <a:alpha val="50000"/>
              </a:schemeClr>
            </a:solidFill>
          </a:ln>
          <a:extLst/>
        </p:spPr>
      </p:pic>
      <p:pic>
        <p:nvPicPr>
          <p:cNvPr id="15" name="Picture 2" title="Software University Foundation">
            <a:hlinkClick r:id="rId6" tooltip="Software University Foundation"/>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2033" t="-11972" r="-4044" b="1048"/>
          <a:stretch/>
        </p:blipFill>
        <p:spPr bwMode="auto">
          <a:xfrm>
            <a:off x="825157" y="1727069"/>
            <a:ext cx="2172351" cy="795696"/>
          </a:xfrm>
          <a:prstGeom prst="roundRect">
            <a:avLst>
              <a:gd name="adj" fmla="val 3940"/>
            </a:avLst>
          </a:prstGeom>
          <a:solidFill>
            <a:srgbClr val="231F20">
              <a:alpha val="50000"/>
            </a:srgbClr>
          </a:solidFill>
          <a:ln>
            <a:solidFill>
              <a:schemeClr val="accent1">
                <a:lumMod val="75000"/>
                <a:alpha val="50000"/>
              </a:schemeClr>
            </a:solidFill>
          </a:ln>
        </p:spPr>
      </p:pic>
      <p:pic>
        <p:nvPicPr>
          <p:cNvPr id="14" name="Picture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5637212" y="3940927"/>
            <a:ext cx="2133598" cy="2341486"/>
          </a:xfrm>
          <a:prstGeom prst="rect">
            <a:avLst/>
          </a:prstGeom>
        </p:spPr>
      </p:pic>
      <p:sp>
        <p:nvSpPr>
          <p:cNvPr id="13" name="TextBox 12"/>
          <p:cNvSpPr txBox="1"/>
          <p:nvPr/>
        </p:nvSpPr>
        <p:spPr>
          <a:xfrm rot="576164">
            <a:off x="6970305" y="3796677"/>
            <a:ext cx="1688797" cy="667875"/>
          </a:xfrm>
          <a:prstGeom prst="rect">
            <a:avLst/>
          </a:prstGeom>
          <a:noFill/>
        </p:spPr>
        <p:txBody>
          <a:bodyPr wrap="none" rtlCol="0">
            <a:spAutoFit/>
          </a:bodyPr>
          <a:lstStyle/>
          <a:p>
            <a:pPr algn="ctr">
              <a:lnSpc>
                <a:spcPct val="85000"/>
              </a:lnSpc>
            </a:pPr>
            <a:r>
              <a:rPr lang="en-US" sz="2200" b="1" spc="50" dirty="0">
                <a:ln w="9525" cmpd="sng">
                  <a:solidFill>
                    <a:srgbClr val="FFA72A"/>
                  </a:solidFill>
                  <a:prstDash val="solid"/>
                </a:ln>
                <a:solidFill>
                  <a:srgbClr val="FFF0D9"/>
                </a:solidFill>
                <a:effectLst>
                  <a:glow rad="38100">
                    <a:srgbClr val="F0A22E">
                      <a:alpha val="40000"/>
                    </a:srgbClr>
                  </a:glow>
                </a:effectLst>
              </a:rPr>
              <a:t>Databases</a:t>
            </a:r>
          </a:p>
          <a:p>
            <a:pPr algn="ctr">
              <a:lnSpc>
                <a:spcPct val="85000"/>
              </a:lnSpc>
            </a:pPr>
            <a:r>
              <a:rPr lang="en-US" sz="2200" b="1" spc="50" dirty="0" smtClean="0">
                <a:ln w="9525" cmpd="sng">
                  <a:solidFill>
                    <a:srgbClr val="FFA72A"/>
                  </a:solidFill>
                  <a:prstDash val="solid"/>
                </a:ln>
                <a:solidFill>
                  <a:srgbClr val="FFF0D9"/>
                </a:solidFill>
                <a:effectLst>
                  <a:glow rad="38100">
                    <a:srgbClr val="F0A22E">
                      <a:alpha val="40000"/>
                    </a:srgbClr>
                  </a:glow>
                </a:effectLst>
              </a:rPr>
              <a:t>Frameworks</a:t>
            </a:r>
            <a:endParaRPr lang="en-US" sz="2200" b="1" spc="50" dirty="0">
              <a:ln w="9525" cmpd="sng">
                <a:solidFill>
                  <a:srgbClr val="FFA72A"/>
                </a:solidFill>
                <a:prstDash val="solid"/>
              </a:ln>
              <a:solidFill>
                <a:srgbClr val="FFF0D9"/>
              </a:solidFill>
              <a:effectLst>
                <a:glow rad="38100">
                  <a:srgbClr val="F0A22E">
                    <a:alpha val="40000"/>
                  </a:srgbClr>
                </a:glow>
              </a:effectLst>
            </a:endParaRPr>
          </a:p>
        </p:txBody>
      </p:sp>
    </p:spTree>
    <p:extLst>
      <p:ext uri="{BB962C8B-B14F-4D97-AF65-F5344CB8AC3E}">
        <p14:creationId xmlns:p14="http://schemas.microsoft.com/office/powerpoint/2010/main" val="32153793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10</a:t>
            </a:fld>
            <a:endParaRPr lang="en-US" dirty="0"/>
          </a:p>
        </p:txBody>
      </p:sp>
      <p:sp>
        <p:nvSpPr>
          <p:cNvPr id="4" name="Title 3"/>
          <p:cNvSpPr>
            <a:spLocks noGrp="1"/>
          </p:cNvSpPr>
          <p:nvPr>
            <p:ph type="title"/>
          </p:nvPr>
        </p:nvSpPr>
        <p:spPr/>
        <p:txBody>
          <a:bodyPr/>
          <a:lstStyle/>
          <a:p>
            <a:r>
              <a:rPr lang="en-US" dirty="0" smtClean="0"/>
              <a:t>Dependencies</a:t>
            </a:r>
            <a:endParaRPr lang="bg-BG" dirty="0"/>
          </a:p>
        </p:txBody>
      </p:sp>
      <p:sp>
        <p:nvSpPr>
          <p:cNvPr id="5" name="Text Placeholder 5"/>
          <p:cNvSpPr txBox="1">
            <a:spLocks/>
          </p:cNvSpPr>
          <p:nvPr/>
        </p:nvSpPr>
        <p:spPr>
          <a:xfrm>
            <a:off x="608012" y="2054979"/>
            <a:ext cx="11125196" cy="1838177"/>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&lt;parent&gt;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&lt;groupId&gt;</a:t>
            </a:r>
            <a:r>
              <a:rPr lang="en-US" sz="2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org.springframework.boot</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&lt;/groupId&gt;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&lt;artifactId&gt;</a:t>
            </a:r>
            <a:r>
              <a:rPr lang="en-US" sz="2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spring-boot-starter-parent</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&lt;/artifactId&gt;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&lt;version&gt;1.4.1.RELEASE&lt;/version&gt;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parent</a:t>
            </a:r>
            <a:r>
              <a:rPr lang="en-US" sz="22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&gt;</a:t>
            </a:r>
            <a:endPar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Text Placeholder 5"/>
          <p:cNvSpPr txBox="1">
            <a:spLocks/>
          </p:cNvSpPr>
          <p:nvPr/>
        </p:nvSpPr>
        <p:spPr>
          <a:xfrm>
            <a:off x="608012" y="1524000"/>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pom.xml</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AutoShape 7"/>
          <p:cNvSpPr>
            <a:spLocks noChangeArrowheads="1"/>
          </p:cNvSpPr>
          <p:nvPr/>
        </p:nvSpPr>
        <p:spPr bwMode="auto">
          <a:xfrm>
            <a:off x="8678970" y="1937846"/>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Parent</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3971853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11</a:t>
            </a:fld>
            <a:endParaRPr lang="en-US" dirty="0"/>
          </a:p>
        </p:txBody>
      </p:sp>
      <p:sp>
        <p:nvSpPr>
          <p:cNvPr id="4" name="Title 3"/>
          <p:cNvSpPr>
            <a:spLocks noGrp="1"/>
          </p:cNvSpPr>
          <p:nvPr>
            <p:ph type="title"/>
          </p:nvPr>
        </p:nvSpPr>
        <p:spPr/>
        <p:txBody>
          <a:bodyPr/>
          <a:lstStyle/>
          <a:p>
            <a:r>
              <a:rPr lang="en-US" dirty="0" smtClean="0"/>
              <a:t>Dependencies</a:t>
            </a:r>
            <a:endParaRPr lang="bg-BG" dirty="0"/>
          </a:p>
        </p:txBody>
      </p:sp>
      <p:sp>
        <p:nvSpPr>
          <p:cNvPr id="5" name="Text Placeholder 5"/>
          <p:cNvSpPr txBox="1">
            <a:spLocks/>
          </p:cNvSpPr>
          <p:nvPr/>
        </p:nvSpPr>
        <p:spPr>
          <a:xfrm>
            <a:off x="608012" y="2054979"/>
            <a:ext cx="11125196" cy="3869503"/>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dependencies</a:t>
            </a:r>
            <a:r>
              <a:rPr lang="en-US" sz="22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&gt;</a:t>
            </a:r>
            <a:endPar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&lt;dependency&gt;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&lt;groupId&gt;</a:t>
            </a:r>
            <a:r>
              <a:rPr lang="en-US" sz="2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org.springframework.boot</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&lt;/groupId&gt;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&lt;artifactId&gt;</a:t>
            </a:r>
            <a:r>
              <a:rPr lang="en-US" sz="2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spring-boot-starter-data-jpa</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&lt;/artifactId&gt;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dependency</a:t>
            </a:r>
            <a:r>
              <a:rPr lang="en-US" sz="22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&gt;</a:t>
            </a:r>
          </a:p>
          <a:p>
            <a:pPr marL="0" lvl="1" indent="0">
              <a:lnSpc>
                <a:spcPct val="100000"/>
              </a:lnSpc>
              <a:spcBef>
                <a:spcPts val="0"/>
              </a:spcBef>
              <a:spcAft>
                <a:spcPts val="0"/>
              </a:spcAft>
              <a:buClr>
                <a:srgbClr val="F2B254"/>
              </a:buClr>
              <a:buSzPct val="100000"/>
              <a:buNone/>
            </a:pPr>
            <a:endPar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&lt;dependency&gt;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&lt;groupId&gt;</a:t>
            </a:r>
            <a:r>
              <a:rPr lang="en-US" sz="2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mysql</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&lt;/groupId&gt;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&lt;artifactId&gt;</a:t>
            </a:r>
            <a:r>
              <a:rPr lang="en-US" sz="2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mysql-connector-java</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&lt;/artifactId&gt;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dependency</a:t>
            </a:r>
            <a:r>
              <a:rPr lang="en-US" sz="22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&gt;</a:t>
            </a:r>
            <a:endPar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&lt;/dependencies&gt;</a:t>
            </a:r>
          </a:p>
        </p:txBody>
      </p:sp>
      <p:sp>
        <p:nvSpPr>
          <p:cNvPr id="6" name="Text Placeholder 5"/>
          <p:cNvSpPr txBox="1">
            <a:spLocks/>
          </p:cNvSpPr>
          <p:nvPr/>
        </p:nvSpPr>
        <p:spPr>
          <a:xfrm>
            <a:off x="608012" y="1524000"/>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pom.xml</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AutoShape 7"/>
          <p:cNvSpPr>
            <a:spLocks noChangeArrowheads="1"/>
          </p:cNvSpPr>
          <p:nvPr/>
        </p:nvSpPr>
        <p:spPr bwMode="auto">
          <a:xfrm>
            <a:off x="7923212" y="2214111"/>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Spring Data</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8" name="AutoShape 7"/>
          <p:cNvSpPr>
            <a:spLocks noChangeArrowheads="1"/>
          </p:cNvSpPr>
          <p:nvPr/>
        </p:nvSpPr>
        <p:spPr bwMode="auto">
          <a:xfrm>
            <a:off x="6718412" y="4010289"/>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MySQL Connector</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2871687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12</a:t>
            </a:fld>
            <a:endParaRPr lang="en-US" dirty="0"/>
          </a:p>
        </p:txBody>
      </p:sp>
      <p:sp>
        <p:nvSpPr>
          <p:cNvPr id="4" name="Title 3"/>
          <p:cNvSpPr>
            <a:spLocks noGrp="1"/>
          </p:cNvSpPr>
          <p:nvPr>
            <p:ph type="title"/>
          </p:nvPr>
        </p:nvSpPr>
        <p:spPr/>
        <p:txBody>
          <a:bodyPr/>
          <a:lstStyle/>
          <a:p>
            <a:r>
              <a:rPr lang="en-US" dirty="0" smtClean="0"/>
              <a:t>Build</a:t>
            </a:r>
            <a:endParaRPr lang="bg-BG" dirty="0"/>
          </a:p>
        </p:txBody>
      </p:sp>
      <p:sp>
        <p:nvSpPr>
          <p:cNvPr id="5" name="Text Placeholder 5"/>
          <p:cNvSpPr txBox="1">
            <a:spLocks/>
          </p:cNvSpPr>
          <p:nvPr/>
        </p:nvSpPr>
        <p:spPr>
          <a:xfrm>
            <a:off x="608012" y="2054979"/>
            <a:ext cx="11125196" cy="4546611"/>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&lt;build&gt;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&lt;plugins&gt;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&lt;plugin&gt;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&lt;groupId&gt;org.apache.maven.plugins&lt;/groupId&gt;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&lt;artifactId&gt;maven-compiler-plugin&lt;/artifactId&gt;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&lt;version&gt;3.5.1&lt;/version&gt;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&lt;configuration&gt;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&lt;source&gt;</a:t>
            </a:r>
            <a:r>
              <a:rPr lang="en-US" sz="2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1.8</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&lt;/source&gt;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&lt;target&gt;</a:t>
            </a:r>
            <a:r>
              <a:rPr lang="en-US" sz="2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1.8</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&lt;/target&gt;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&lt;/configuration&gt;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&lt;/plugin&gt;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&lt;/plugins&gt;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&lt;/build&gt;</a:t>
            </a:r>
          </a:p>
        </p:txBody>
      </p:sp>
      <p:sp>
        <p:nvSpPr>
          <p:cNvPr id="6" name="Text Placeholder 5"/>
          <p:cNvSpPr txBox="1">
            <a:spLocks/>
          </p:cNvSpPr>
          <p:nvPr/>
        </p:nvSpPr>
        <p:spPr>
          <a:xfrm>
            <a:off x="608012" y="1524000"/>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pom.xml</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AutoShape 7"/>
          <p:cNvSpPr>
            <a:spLocks noChangeArrowheads="1"/>
          </p:cNvSpPr>
          <p:nvPr/>
        </p:nvSpPr>
        <p:spPr bwMode="auto">
          <a:xfrm>
            <a:off x="7008812" y="4115432"/>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Java compile version</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852867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3612" y="547243"/>
            <a:ext cx="5914829" cy="6075997"/>
          </a:xfrm>
          <a:prstGeom prst="rect">
            <a:avLst/>
          </a:prstGeom>
        </p:spPr>
      </p:pic>
      <p:sp>
        <p:nvSpPr>
          <p:cNvPr id="2" name="Slide Number Placeholder 1"/>
          <p:cNvSpPr>
            <a:spLocks noGrp="1"/>
          </p:cNvSpPr>
          <p:nvPr>
            <p:ph type="sldNum" sz="quarter" idx="4"/>
          </p:nvPr>
        </p:nvSpPr>
        <p:spPr/>
        <p:txBody>
          <a:bodyPr/>
          <a:lstStyle/>
          <a:p>
            <a:fld id="{C014DD1E-5D91-48A3-AD6D-45FBA980D106}" type="slidenum">
              <a:rPr lang="en-US" smtClean="0"/>
              <a:pPr/>
              <a:t>13</a:t>
            </a:fld>
            <a:endParaRPr lang="en-US" dirty="0"/>
          </a:p>
        </p:txBody>
      </p:sp>
      <p:sp>
        <p:nvSpPr>
          <p:cNvPr id="4" name="Title 3"/>
          <p:cNvSpPr>
            <a:spLocks noGrp="1"/>
          </p:cNvSpPr>
          <p:nvPr>
            <p:ph type="title"/>
          </p:nvPr>
        </p:nvSpPr>
        <p:spPr/>
        <p:txBody>
          <a:bodyPr/>
          <a:lstStyle/>
          <a:p>
            <a:r>
              <a:rPr lang="en-US" dirty="0" smtClean="0"/>
              <a:t>Configuration</a:t>
            </a:r>
            <a:endParaRPr lang="bg-BG" dirty="0"/>
          </a:p>
        </p:txBody>
      </p:sp>
      <p:sp>
        <p:nvSpPr>
          <p:cNvPr id="8" name="AutoShape 7"/>
          <p:cNvSpPr>
            <a:spLocks noChangeArrowheads="1"/>
          </p:cNvSpPr>
          <p:nvPr/>
        </p:nvSpPr>
        <p:spPr bwMode="auto">
          <a:xfrm>
            <a:off x="8242412" y="3886200"/>
            <a:ext cx="3048000" cy="456568"/>
          </a:xfrm>
          <a:prstGeom prst="wedgeRoundRectCallout">
            <a:avLst>
              <a:gd name="adj1" fmla="val -41229"/>
              <a:gd name="adj2" fmla="val -87450"/>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Configuration file</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3403258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14</a:t>
            </a:fld>
            <a:endParaRPr lang="en-US" dirty="0"/>
          </a:p>
        </p:txBody>
      </p:sp>
      <p:sp>
        <p:nvSpPr>
          <p:cNvPr id="4" name="Title 3"/>
          <p:cNvSpPr>
            <a:spLocks noGrp="1"/>
          </p:cNvSpPr>
          <p:nvPr>
            <p:ph type="title"/>
          </p:nvPr>
        </p:nvSpPr>
        <p:spPr/>
        <p:txBody>
          <a:bodyPr/>
          <a:lstStyle/>
          <a:p>
            <a:r>
              <a:rPr lang="en-US" dirty="0" smtClean="0"/>
              <a:t>Configuration</a:t>
            </a:r>
            <a:endParaRPr lang="bg-BG" dirty="0"/>
          </a:p>
        </p:txBody>
      </p:sp>
      <p:sp>
        <p:nvSpPr>
          <p:cNvPr id="5" name="Text Placeholder 5"/>
          <p:cNvSpPr txBox="1">
            <a:spLocks/>
          </p:cNvSpPr>
          <p:nvPr/>
        </p:nvSpPr>
        <p:spPr>
          <a:xfrm>
            <a:off x="608012" y="1597779"/>
            <a:ext cx="11125196" cy="4546611"/>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#Data Source Properties</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spring.datasource.driverClassName = com.mysql.jdbc.Driver</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spring.datasource.url = jdbc:mysql://localhost:3306/school?useSSL=false</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spring.datasource.username = root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spring.datasource.password = 1234</a:t>
            </a:r>
          </a:p>
          <a:p>
            <a:pPr marL="0" lvl="1" indent="0">
              <a:lnSpc>
                <a:spcPct val="100000"/>
              </a:lnSpc>
              <a:spcBef>
                <a:spcPts val="0"/>
              </a:spcBef>
              <a:spcAft>
                <a:spcPts val="0"/>
              </a:spcAft>
              <a:buClr>
                <a:srgbClr val="F2B254"/>
              </a:buClr>
              <a:buSzPct val="100000"/>
              <a:buNone/>
            </a:pPr>
            <a:endPar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#JPA Properties</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spring.jpa.properties.hibernate.dialect = org.hibernate.dialect.MySQL5InnoDBDialect</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spring.jpa.properties.hibernate.format_sql = TRUE</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spring.jpa.hibernate.ddl-auto </a:t>
            </a: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2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create-drop</a:t>
            </a:r>
            <a:endPar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endPar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Text Placeholder 5"/>
          <p:cNvSpPr txBox="1">
            <a:spLocks/>
          </p:cNvSpPr>
          <p:nvPr/>
        </p:nvSpPr>
        <p:spPr>
          <a:xfrm>
            <a:off x="608012" y="1066800"/>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application.properties</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AutoShape 7"/>
          <p:cNvSpPr>
            <a:spLocks noChangeArrowheads="1"/>
          </p:cNvSpPr>
          <p:nvPr/>
        </p:nvSpPr>
        <p:spPr bwMode="auto">
          <a:xfrm>
            <a:off x="6399212" y="3421785"/>
            <a:ext cx="3048000" cy="456568"/>
          </a:xfrm>
          <a:prstGeom prst="wedgeRoundRectCallout">
            <a:avLst>
              <a:gd name="adj1" fmla="val -41229"/>
              <a:gd name="adj2" fmla="val -87450"/>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Database Connection</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8" name="AutoShape 7"/>
          <p:cNvSpPr>
            <a:spLocks noChangeArrowheads="1"/>
          </p:cNvSpPr>
          <p:nvPr/>
        </p:nvSpPr>
        <p:spPr bwMode="auto">
          <a:xfrm>
            <a:off x="8497774" y="5459538"/>
            <a:ext cx="3048000" cy="456568"/>
          </a:xfrm>
          <a:prstGeom prst="wedgeRoundRectCallout">
            <a:avLst>
              <a:gd name="adj1" fmla="val -41229"/>
              <a:gd name="adj2" fmla="val -87450"/>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JPA properties</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1281117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15</a:t>
            </a:fld>
            <a:endParaRPr lang="en-US" dirty="0"/>
          </a:p>
        </p:txBody>
      </p:sp>
      <p:sp>
        <p:nvSpPr>
          <p:cNvPr id="4" name="Title 3"/>
          <p:cNvSpPr>
            <a:spLocks noGrp="1"/>
          </p:cNvSpPr>
          <p:nvPr>
            <p:ph type="title"/>
          </p:nvPr>
        </p:nvSpPr>
        <p:spPr/>
        <p:txBody>
          <a:bodyPr/>
          <a:lstStyle/>
          <a:p>
            <a:r>
              <a:rPr lang="en-US" dirty="0" smtClean="0"/>
              <a:t>Configuration</a:t>
            </a:r>
            <a:endParaRPr lang="bg-BG" dirty="0"/>
          </a:p>
        </p:txBody>
      </p:sp>
      <p:sp>
        <p:nvSpPr>
          <p:cNvPr id="5" name="Text Placeholder 5"/>
          <p:cNvSpPr txBox="1">
            <a:spLocks/>
          </p:cNvSpPr>
          <p:nvPr/>
        </p:nvSpPr>
        <p:spPr>
          <a:xfrm>
            <a:off x="608012" y="1597779"/>
            <a:ext cx="11125196" cy="2853840"/>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###Logging Levels</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Disable the default loggers</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logging.level.org = WARN</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logging.level.blog = WARN</a:t>
            </a:r>
          </a:p>
          <a:p>
            <a:pPr marL="0" lvl="1" indent="0">
              <a:lnSpc>
                <a:spcPct val="100000"/>
              </a:lnSpc>
              <a:spcBef>
                <a:spcPts val="0"/>
              </a:spcBef>
              <a:spcAft>
                <a:spcPts val="0"/>
              </a:spcAft>
              <a:buClr>
                <a:srgbClr val="F2B254"/>
              </a:buClr>
              <a:buSzPct val="100000"/>
              <a:buNone/>
            </a:pPr>
            <a:endPar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#Show SQL executed with parameter bindings</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logging.level.org.hibernate.SQL = DEBUG</a:t>
            </a:r>
          </a:p>
          <a:p>
            <a:pPr marL="0" lvl="1" indent="0">
              <a:lnSpc>
                <a:spcPct val="100000"/>
              </a:lnSpc>
              <a:spcBef>
                <a:spcPts val="0"/>
              </a:spcBef>
              <a:spcAft>
                <a:spcPts val="0"/>
              </a:spcAft>
              <a:buClr>
                <a:srgbClr val="F2B254"/>
              </a:buClr>
              <a:buSzPct val="100000"/>
              <a:buNone/>
            </a:pPr>
            <a:r>
              <a:rPr lang="en-US" sz="2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logging.level.org.hibernate.type.descriptor = TRACE</a:t>
            </a:r>
          </a:p>
        </p:txBody>
      </p:sp>
      <p:sp>
        <p:nvSpPr>
          <p:cNvPr id="6" name="Text Placeholder 5"/>
          <p:cNvSpPr txBox="1">
            <a:spLocks/>
          </p:cNvSpPr>
          <p:nvPr/>
        </p:nvSpPr>
        <p:spPr>
          <a:xfrm>
            <a:off x="608012" y="1066800"/>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application.properties</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AutoShape 7"/>
          <p:cNvSpPr>
            <a:spLocks noChangeArrowheads="1"/>
          </p:cNvSpPr>
          <p:nvPr/>
        </p:nvSpPr>
        <p:spPr bwMode="auto">
          <a:xfrm>
            <a:off x="5561012" y="2192439"/>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Loggin settings</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1197016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16</a:t>
            </a:fld>
            <a:endParaRPr lang="en-US" dirty="0"/>
          </a:p>
        </p:txBody>
      </p:sp>
      <p:sp>
        <p:nvSpPr>
          <p:cNvPr id="3" name="Content Placeholder 2"/>
          <p:cNvSpPr>
            <a:spLocks noGrp="1"/>
          </p:cNvSpPr>
          <p:nvPr>
            <p:ph idx="1"/>
          </p:nvPr>
        </p:nvSpPr>
        <p:spPr/>
        <p:txBody>
          <a:bodyPr>
            <a:normAutofit/>
          </a:bodyPr>
          <a:lstStyle/>
          <a:p>
            <a:r>
              <a:rPr lang="en-US" dirty="0" smtClean="0">
                <a:solidFill>
                  <a:schemeClr val="tx2">
                    <a:lumMod val="75000"/>
                  </a:schemeClr>
                </a:solidFill>
              </a:rPr>
              <a:t>create – drop</a:t>
            </a:r>
            <a:r>
              <a:rPr lang="en-US" dirty="0"/>
              <a:t>- drop the schema at the end of the </a:t>
            </a:r>
            <a:r>
              <a:rPr lang="en-US" dirty="0" smtClean="0"/>
              <a:t>session</a:t>
            </a:r>
          </a:p>
          <a:p>
            <a:r>
              <a:rPr lang="en-US" dirty="0" smtClean="0">
                <a:solidFill>
                  <a:schemeClr val="tx2">
                    <a:lumMod val="75000"/>
                  </a:schemeClr>
                </a:solidFill>
              </a:rPr>
              <a:t>create</a:t>
            </a:r>
            <a:r>
              <a:rPr lang="en-US" dirty="0" smtClean="0"/>
              <a:t>- </a:t>
            </a:r>
            <a:r>
              <a:rPr lang="en-US" dirty="0"/>
              <a:t>creates the schema, destroying previous data</a:t>
            </a:r>
            <a:endParaRPr lang="en-US" dirty="0" smtClean="0">
              <a:solidFill>
                <a:schemeClr val="tx2">
                  <a:lumMod val="75000"/>
                </a:schemeClr>
              </a:solidFill>
            </a:endParaRPr>
          </a:p>
          <a:p>
            <a:r>
              <a:rPr lang="en-US" dirty="0" smtClean="0">
                <a:solidFill>
                  <a:schemeClr val="tx2">
                    <a:lumMod val="75000"/>
                  </a:schemeClr>
                </a:solidFill>
              </a:rPr>
              <a:t>validate</a:t>
            </a:r>
            <a:r>
              <a:rPr lang="en-US" dirty="0" smtClean="0"/>
              <a:t> </a:t>
            </a:r>
            <a:r>
              <a:rPr lang="en-US" dirty="0"/>
              <a:t>- validate the schema, makes no changes to the database</a:t>
            </a:r>
            <a:endParaRPr lang="en-US" dirty="0" smtClean="0"/>
          </a:p>
          <a:p>
            <a:r>
              <a:rPr lang="en-US" dirty="0" smtClean="0">
                <a:solidFill>
                  <a:schemeClr val="tx2">
                    <a:lumMod val="75000"/>
                  </a:schemeClr>
                </a:solidFill>
              </a:rPr>
              <a:t>update</a:t>
            </a:r>
            <a:r>
              <a:rPr lang="en-US" dirty="0" smtClean="0"/>
              <a:t> </a:t>
            </a:r>
            <a:r>
              <a:rPr lang="en-US" dirty="0"/>
              <a:t>- </a:t>
            </a:r>
            <a:r>
              <a:rPr lang="en-GB" dirty="0"/>
              <a:t>update the </a:t>
            </a:r>
            <a:r>
              <a:rPr lang="en-GB" dirty="0" smtClean="0"/>
              <a:t>schema</a:t>
            </a:r>
            <a:endParaRPr lang="bg-BG" dirty="0"/>
          </a:p>
        </p:txBody>
      </p:sp>
      <p:sp>
        <p:nvSpPr>
          <p:cNvPr id="4" name="Title 3"/>
          <p:cNvSpPr>
            <a:spLocks noGrp="1"/>
          </p:cNvSpPr>
          <p:nvPr>
            <p:ph type="title"/>
          </p:nvPr>
        </p:nvSpPr>
        <p:spPr/>
        <p:txBody>
          <a:bodyPr/>
          <a:lstStyle/>
          <a:p>
            <a:r>
              <a:rPr lang="en-US" dirty="0" err="1"/>
              <a:t>spring.jpa.hibernate.ddl</a:t>
            </a:r>
            <a:r>
              <a:rPr lang="en-US" dirty="0"/>
              <a:t>-auto</a:t>
            </a:r>
            <a:endParaRPr lang="bg-BG" dirty="0"/>
          </a:p>
        </p:txBody>
      </p:sp>
    </p:spTree>
    <p:extLst>
      <p:ext uri="{BB962C8B-B14F-4D97-AF65-F5344CB8AC3E}">
        <p14:creationId xmlns:p14="http://schemas.microsoft.com/office/powerpoint/2010/main" val="39248235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17</a:t>
            </a:fld>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94212" y="998495"/>
            <a:ext cx="3296848" cy="5504736"/>
          </a:xfrm>
        </p:spPr>
      </p:pic>
      <p:sp>
        <p:nvSpPr>
          <p:cNvPr id="4" name="Title 3"/>
          <p:cNvSpPr>
            <a:spLocks noGrp="1"/>
          </p:cNvSpPr>
          <p:nvPr>
            <p:ph type="title"/>
          </p:nvPr>
        </p:nvSpPr>
        <p:spPr/>
        <p:txBody>
          <a:bodyPr/>
          <a:lstStyle/>
          <a:p>
            <a:r>
              <a:rPr lang="en-US" dirty="0" smtClean="0"/>
              <a:t>Spring Architecture</a:t>
            </a:r>
            <a:endParaRPr lang="bg-BG" dirty="0"/>
          </a:p>
        </p:txBody>
      </p:sp>
      <p:sp>
        <p:nvSpPr>
          <p:cNvPr id="6" name="Rectangle 5"/>
          <p:cNvSpPr/>
          <p:nvPr/>
        </p:nvSpPr>
        <p:spPr>
          <a:xfrm>
            <a:off x="3503612" y="3276600"/>
            <a:ext cx="4953000" cy="3444879"/>
          </a:xfrm>
          <a:prstGeom prst="rect">
            <a:avLst/>
          </a:prstGeom>
          <a:solidFill>
            <a:schemeClr val="tx2">
              <a:lumMod val="75000"/>
              <a:alpha val="4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sz="2800"/>
          </a:p>
        </p:txBody>
      </p:sp>
      <p:sp>
        <p:nvSpPr>
          <p:cNvPr id="7" name="AutoShape 7"/>
          <p:cNvSpPr>
            <a:spLocks noChangeArrowheads="1"/>
          </p:cNvSpPr>
          <p:nvPr/>
        </p:nvSpPr>
        <p:spPr bwMode="auto">
          <a:xfrm>
            <a:off x="7923212" y="3429000"/>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Course Scope</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1531855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18</a:t>
            </a:fld>
            <a:endParaRPr lang="en-US" dirty="0"/>
          </a:p>
        </p:txBody>
      </p:sp>
      <p:sp>
        <p:nvSpPr>
          <p:cNvPr id="4" name="Title 3"/>
          <p:cNvSpPr>
            <a:spLocks noGrp="1"/>
          </p:cNvSpPr>
          <p:nvPr>
            <p:ph type="title"/>
          </p:nvPr>
        </p:nvSpPr>
        <p:spPr/>
        <p:txBody>
          <a:bodyPr/>
          <a:lstStyle/>
          <a:p>
            <a:r>
              <a:rPr lang="en-US" dirty="0" smtClean="0"/>
              <a:t>Spring Data Architecture</a:t>
            </a:r>
            <a:endParaRPr lang="bg-BG" dirty="0"/>
          </a:p>
        </p:txBody>
      </p:sp>
      <p:sp>
        <p:nvSpPr>
          <p:cNvPr id="12" name="Rectangle 11"/>
          <p:cNvSpPr/>
          <p:nvPr/>
        </p:nvSpPr>
        <p:spPr>
          <a:xfrm>
            <a:off x="455612" y="5286752"/>
            <a:ext cx="4876800"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MODEL</a:t>
            </a:r>
            <a:endParaRPr lang="bg-BG" sz="2800" dirty="0"/>
          </a:p>
        </p:txBody>
      </p:sp>
    </p:spTree>
    <p:extLst>
      <p:ext uri="{BB962C8B-B14F-4D97-AF65-F5344CB8AC3E}">
        <p14:creationId xmlns:p14="http://schemas.microsoft.com/office/powerpoint/2010/main" val="22393524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19</a:t>
            </a:fld>
            <a:endParaRPr lang="en-US" dirty="0"/>
          </a:p>
        </p:txBody>
      </p:sp>
      <p:sp>
        <p:nvSpPr>
          <p:cNvPr id="3" name="Content Placeholder 2"/>
          <p:cNvSpPr>
            <a:spLocks noGrp="1"/>
          </p:cNvSpPr>
          <p:nvPr>
            <p:ph idx="1"/>
          </p:nvPr>
        </p:nvSpPr>
        <p:spPr/>
        <p:txBody>
          <a:bodyPr>
            <a:normAutofit fontScale="92500" lnSpcReduction="10000"/>
          </a:bodyPr>
          <a:lstStyle/>
          <a:p>
            <a:r>
              <a:rPr lang="en-US" dirty="0"/>
              <a:t>The class must have a </a:t>
            </a:r>
            <a:r>
              <a:rPr lang="en-US" dirty="0">
                <a:solidFill>
                  <a:schemeClr val="tx2">
                    <a:lumMod val="75000"/>
                  </a:schemeClr>
                </a:solidFill>
              </a:rPr>
              <a:t>public default constructor </a:t>
            </a:r>
            <a:r>
              <a:rPr lang="en-US" dirty="0"/>
              <a:t>(with no arguments). This allows easy instantiation within editing and activation frameworks.</a:t>
            </a:r>
          </a:p>
          <a:p>
            <a:r>
              <a:rPr lang="en-US" dirty="0"/>
              <a:t>The class properties must be </a:t>
            </a:r>
            <a:r>
              <a:rPr lang="en-US" dirty="0">
                <a:solidFill>
                  <a:schemeClr val="tx2">
                    <a:lumMod val="75000"/>
                  </a:schemeClr>
                </a:solidFill>
              </a:rPr>
              <a:t>accessible using get, set, is </a:t>
            </a:r>
            <a:r>
              <a:rPr lang="en-US" dirty="0"/>
              <a:t>(can be used for </a:t>
            </a:r>
            <a:r>
              <a:rPr lang="en-US" dirty="0" err="1"/>
              <a:t>boolean</a:t>
            </a:r>
            <a:r>
              <a:rPr lang="en-US" dirty="0"/>
              <a:t> properties instead of get), and other methods (so-called </a:t>
            </a:r>
            <a:r>
              <a:rPr lang="en-US" dirty="0" err="1"/>
              <a:t>accessor</a:t>
            </a:r>
            <a:r>
              <a:rPr lang="en-US" dirty="0"/>
              <a:t> methods and </a:t>
            </a:r>
            <a:r>
              <a:rPr lang="en-US" dirty="0" err="1"/>
              <a:t>mutator</a:t>
            </a:r>
            <a:r>
              <a:rPr lang="en-US" dirty="0"/>
              <a:t> methods) according to a standard naming convention. This allows easy automated inspection and updating of bean state within frameworks, many of which include custom editors for various types of properties. Setters can have one or more than one argument.</a:t>
            </a:r>
          </a:p>
          <a:p>
            <a:r>
              <a:rPr lang="en-US" dirty="0"/>
              <a:t>The class should be </a:t>
            </a:r>
            <a:r>
              <a:rPr lang="en-US" dirty="0">
                <a:solidFill>
                  <a:schemeClr val="tx2">
                    <a:lumMod val="75000"/>
                  </a:schemeClr>
                </a:solidFill>
              </a:rPr>
              <a:t>serializable</a:t>
            </a:r>
            <a:r>
              <a:rPr lang="en-US" dirty="0"/>
              <a:t>. </a:t>
            </a:r>
            <a:endParaRPr lang="bg-BG" dirty="0"/>
          </a:p>
        </p:txBody>
      </p:sp>
      <p:sp>
        <p:nvSpPr>
          <p:cNvPr id="4" name="Title 3"/>
          <p:cNvSpPr>
            <a:spLocks noGrp="1"/>
          </p:cNvSpPr>
          <p:nvPr>
            <p:ph type="title"/>
          </p:nvPr>
        </p:nvSpPr>
        <p:spPr/>
        <p:txBody>
          <a:bodyPr/>
          <a:lstStyle/>
          <a:p>
            <a:r>
              <a:rPr lang="en-US" dirty="0" smtClean="0"/>
              <a:t>Java Bean</a:t>
            </a:r>
            <a:endParaRPr lang="bg-BG" dirty="0"/>
          </a:p>
        </p:txBody>
      </p:sp>
    </p:spTree>
    <p:extLst>
      <p:ext uri="{BB962C8B-B14F-4D97-AF65-F5344CB8AC3E}">
        <p14:creationId xmlns:p14="http://schemas.microsoft.com/office/powerpoint/2010/main" val="29633736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normAutofit/>
          </a:bodyPr>
          <a:lstStyle/>
          <a:p>
            <a:r>
              <a:rPr lang="en-US" dirty="0"/>
              <a:t>Table of Content</a:t>
            </a:r>
            <a:endParaRPr lang="bg-BG" dirty="0"/>
          </a:p>
        </p:txBody>
      </p:sp>
      <p:sp>
        <p:nvSpPr>
          <p:cNvPr id="444419" name="Rectangle 3"/>
          <p:cNvSpPr>
            <a:spLocks noGrp="1" noChangeArrowheads="1"/>
          </p:cNvSpPr>
          <p:nvPr>
            <p:ph idx="4294967295"/>
          </p:nvPr>
        </p:nvSpPr>
        <p:spPr>
          <a:xfrm>
            <a:off x="190413" y="1191467"/>
            <a:ext cx="11804822" cy="5530010"/>
          </a:xfrm>
        </p:spPr>
        <p:txBody>
          <a:bodyPr>
            <a:normAutofit/>
          </a:bodyPr>
          <a:lstStyle/>
          <a:p>
            <a:pPr marL="444500" indent="-444500">
              <a:lnSpc>
                <a:spcPct val="100000"/>
              </a:lnSpc>
              <a:buFontTx/>
              <a:buAutoNum type="arabicPeriod"/>
            </a:pPr>
            <a:r>
              <a:rPr lang="en-US" sz="3200" dirty="0" smtClean="0"/>
              <a:t>Spring Data</a:t>
            </a:r>
            <a:endParaRPr lang="en-US" sz="3200" dirty="0"/>
          </a:p>
          <a:p>
            <a:pPr marL="444500" indent="-444500">
              <a:lnSpc>
                <a:spcPct val="100000"/>
              </a:lnSpc>
              <a:buFontTx/>
              <a:buAutoNum type="arabicPeriod"/>
            </a:pPr>
            <a:r>
              <a:rPr lang="en-US" sz="3200" dirty="0"/>
              <a:t>Repository</a:t>
            </a:r>
            <a:endParaRPr lang="en-US" sz="3200" dirty="0"/>
          </a:p>
          <a:p>
            <a:pPr marL="444500" indent="-444500">
              <a:lnSpc>
                <a:spcPct val="100000"/>
              </a:lnSpc>
              <a:buFontTx/>
              <a:buAutoNum type="arabicPeriod"/>
            </a:pPr>
            <a:r>
              <a:rPr lang="en-US" sz="3200" dirty="0" smtClean="0"/>
              <a:t>Services</a:t>
            </a:r>
            <a:endParaRPr lang="en-US" sz="3200" dirty="0"/>
          </a:p>
        </p:txBody>
      </p:sp>
      <p:sp>
        <p:nvSpPr>
          <p:cNvPr id="2" name="Slide Number Placeholder 1"/>
          <p:cNvSpPr>
            <a:spLocks noGrp="1"/>
          </p:cNvSpPr>
          <p:nvPr>
            <p:ph type="sldNum" sz="quarter" idx="4"/>
          </p:nvPr>
        </p:nvSpPr>
        <p:spPr>
          <a:xfrm>
            <a:off x="11566412" y="6525002"/>
            <a:ext cx="428822" cy="196477"/>
          </a:xfrm>
        </p:spPr>
        <p:txBody>
          <a:bodyPr/>
          <a:lstStyle/>
          <a:p>
            <a:fld id="{C014DD1E-5D91-48A3-AD6D-45FBA980D106}" type="slidenum">
              <a:rPr lang="en-US" smtClean="0"/>
              <a:pPr/>
              <a:t>2</a:t>
            </a:fld>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770812" y="3940927"/>
            <a:ext cx="2133598" cy="2341486"/>
          </a:xfrm>
          <a:prstGeom prst="rect">
            <a:avLst/>
          </a:prstGeom>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92622" y="4797067"/>
            <a:ext cx="1535790" cy="1527533"/>
          </a:xfrm>
          <a:prstGeom prst="rect">
            <a:avLst/>
          </a:prstGeom>
        </p:spPr>
      </p:pic>
    </p:spTree>
    <p:extLst>
      <p:ext uri="{BB962C8B-B14F-4D97-AF65-F5344CB8AC3E}">
        <p14:creationId xmlns:p14="http://schemas.microsoft.com/office/powerpoint/2010/main" val="16469869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20</a:t>
            </a:fld>
            <a:endParaRPr lang="en-US" dirty="0"/>
          </a:p>
        </p:txBody>
      </p:sp>
      <p:sp>
        <p:nvSpPr>
          <p:cNvPr id="4" name="Title 3"/>
          <p:cNvSpPr>
            <a:spLocks noGrp="1"/>
          </p:cNvSpPr>
          <p:nvPr>
            <p:ph type="title"/>
          </p:nvPr>
        </p:nvSpPr>
        <p:spPr/>
        <p:txBody>
          <a:bodyPr/>
          <a:lstStyle/>
          <a:p>
            <a:r>
              <a:rPr lang="en-US" dirty="0" smtClean="0"/>
              <a:t>Models</a:t>
            </a:r>
            <a:endParaRPr lang="bg-BG" dirty="0"/>
          </a:p>
        </p:txBody>
      </p:sp>
      <p:sp>
        <p:nvSpPr>
          <p:cNvPr id="5" name="Text Placeholder 5"/>
          <p:cNvSpPr txBox="1">
            <a:spLocks/>
          </p:cNvSpPr>
          <p:nvPr/>
        </p:nvSpPr>
        <p:spPr>
          <a:xfrm>
            <a:off x="608012" y="1369179"/>
            <a:ext cx="11125196" cy="5316053"/>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@Entity</a:t>
            </a:r>
          </a:p>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@Table(name = "students")</a:t>
            </a: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public class Student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implements Serializable</a:t>
            </a: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endPar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@Id</a:t>
            </a:r>
          </a:p>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@GeneratedValue(strategy = GenerationType.IDENTITY)</a:t>
            </a: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private long id;</a:t>
            </a:r>
          </a:p>
          <a:p>
            <a:pPr marL="0" lvl="1" indent="0">
              <a:lnSpc>
                <a:spcPct val="100000"/>
              </a:lnSpc>
              <a:spcBef>
                <a:spcPts val="0"/>
              </a:spcBef>
              <a:spcAft>
                <a:spcPts val="0"/>
              </a:spcAft>
              <a:buClr>
                <a:srgbClr val="F2B254"/>
              </a:buClr>
              <a:buSzPct val="100000"/>
              <a:buNone/>
            </a:pPr>
            <a:endPar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@Column(name = "first_name")</a:t>
            </a: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private String firstName;</a:t>
            </a:r>
          </a:p>
          <a:p>
            <a:pPr marL="0" lvl="1" indent="0">
              <a:lnSpc>
                <a:spcPct val="100000"/>
              </a:lnSpc>
              <a:spcBef>
                <a:spcPts val="0"/>
              </a:spcBef>
              <a:spcAft>
                <a:spcPts val="0"/>
              </a:spcAft>
              <a:buClr>
                <a:srgbClr val="F2B254"/>
              </a:buClr>
              <a:buSzPct val="100000"/>
              <a:buNone/>
            </a:pPr>
            <a:endPar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@Column(name = "registration_date")</a:t>
            </a: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private Date registrationDate;</a:t>
            </a:r>
          </a:p>
          <a:p>
            <a:pPr marL="0" lvl="1" indent="0">
              <a:lnSpc>
                <a:spcPct val="100000"/>
              </a:lnSpc>
              <a:spcBef>
                <a:spcPts val="0"/>
              </a:spcBef>
              <a:spcAft>
                <a:spcPts val="0"/>
              </a:spcAft>
              <a:buClr>
                <a:srgbClr val="F2B254"/>
              </a:buClr>
              <a:buSzPct val="100000"/>
              <a:buNone/>
            </a:pPr>
            <a:endPar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@ManyToOne</a:t>
            </a:r>
          </a:p>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@JoinColumn(name = "major_id")</a:t>
            </a: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private Major major;</a:t>
            </a:r>
          </a:p>
          <a:p>
            <a:pPr marL="0" lvl="1" indent="0">
              <a:lnSpc>
                <a:spcPct val="100000"/>
              </a:lnSpc>
              <a:spcBef>
                <a:spcPts val="0"/>
              </a:spcBef>
              <a:spcAft>
                <a:spcPts val="0"/>
              </a:spcAft>
              <a:buClr>
                <a:srgbClr val="F2B254"/>
              </a:buClr>
              <a:buSzPct val="100000"/>
              <a:buNone/>
            </a:pPr>
            <a:endPar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public Student() {</a:t>
            </a: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r>
              <a:rPr lang="en-US" sz="1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6" name="Text Placeholder 5"/>
          <p:cNvSpPr txBox="1">
            <a:spLocks/>
          </p:cNvSpPr>
          <p:nvPr/>
        </p:nvSpPr>
        <p:spPr>
          <a:xfrm>
            <a:off x="608012" y="838200"/>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Student.java</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AutoShape 7"/>
          <p:cNvSpPr>
            <a:spLocks noChangeArrowheads="1"/>
          </p:cNvSpPr>
          <p:nvPr/>
        </p:nvSpPr>
        <p:spPr bwMode="auto">
          <a:xfrm>
            <a:off x="5865812" y="1429902"/>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Serializable </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8" name="AutoShape 7"/>
          <p:cNvSpPr>
            <a:spLocks noChangeArrowheads="1"/>
          </p:cNvSpPr>
          <p:nvPr/>
        </p:nvSpPr>
        <p:spPr bwMode="auto">
          <a:xfrm>
            <a:off x="5332412" y="3423160"/>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Column mapping </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9" name="AutoShape 7"/>
          <p:cNvSpPr>
            <a:spLocks noChangeArrowheads="1"/>
          </p:cNvSpPr>
          <p:nvPr/>
        </p:nvSpPr>
        <p:spPr bwMode="auto">
          <a:xfrm>
            <a:off x="3453613" y="5690888"/>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Empty Constructor</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4293369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11566412" y="6813923"/>
            <a:ext cx="428822" cy="196477"/>
          </a:xfrm>
        </p:spPr>
        <p:txBody>
          <a:bodyPr/>
          <a:lstStyle/>
          <a:p>
            <a:fld id="{C014DD1E-5D91-48A3-AD6D-45FBA980D106}" type="slidenum">
              <a:rPr lang="en-US" smtClean="0"/>
              <a:pPr/>
              <a:t>21</a:t>
            </a:fld>
            <a:endParaRPr lang="en-US" dirty="0"/>
          </a:p>
        </p:txBody>
      </p:sp>
      <p:sp>
        <p:nvSpPr>
          <p:cNvPr id="4" name="Title 3"/>
          <p:cNvSpPr>
            <a:spLocks noGrp="1"/>
          </p:cNvSpPr>
          <p:nvPr>
            <p:ph type="title"/>
          </p:nvPr>
        </p:nvSpPr>
        <p:spPr/>
        <p:txBody>
          <a:bodyPr/>
          <a:lstStyle/>
          <a:p>
            <a:r>
              <a:rPr lang="en-US" dirty="0" smtClean="0"/>
              <a:t>Models</a:t>
            </a:r>
            <a:endParaRPr lang="bg-BG" dirty="0"/>
          </a:p>
        </p:txBody>
      </p:sp>
      <p:sp>
        <p:nvSpPr>
          <p:cNvPr id="5" name="Text Placeholder 5"/>
          <p:cNvSpPr txBox="1">
            <a:spLocks/>
          </p:cNvSpPr>
          <p:nvPr/>
        </p:nvSpPr>
        <p:spPr>
          <a:xfrm>
            <a:off x="608012" y="1658100"/>
            <a:ext cx="11125196" cy="3592504"/>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@Entity</a:t>
            </a:r>
          </a:p>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@Table(name = "majors")</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class Major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implements Serializable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@Id</a:t>
            </a:r>
          </a:p>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@GeneratedValue(strategy = GenerationType.IDENTITY)</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private long id;</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@Basic</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private String name;</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public Major() {</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Text Placeholder 5"/>
          <p:cNvSpPr txBox="1">
            <a:spLocks/>
          </p:cNvSpPr>
          <p:nvPr/>
        </p:nvSpPr>
        <p:spPr>
          <a:xfrm>
            <a:off x="608012" y="1127121"/>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Major.java</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AutoShape 7"/>
          <p:cNvSpPr>
            <a:spLocks noChangeArrowheads="1"/>
          </p:cNvSpPr>
          <p:nvPr/>
        </p:nvSpPr>
        <p:spPr bwMode="auto">
          <a:xfrm>
            <a:off x="5865812" y="1718823"/>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Serializable </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8" name="AutoShape 7"/>
          <p:cNvSpPr>
            <a:spLocks noChangeArrowheads="1"/>
          </p:cNvSpPr>
          <p:nvPr/>
        </p:nvSpPr>
        <p:spPr bwMode="auto">
          <a:xfrm>
            <a:off x="3884612" y="3256429"/>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Column mapping </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9" name="AutoShape 7"/>
          <p:cNvSpPr>
            <a:spLocks noChangeArrowheads="1"/>
          </p:cNvSpPr>
          <p:nvPr/>
        </p:nvSpPr>
        <p:spPr bwMode="auto">
          <a:xfrm>
            <a:off x="2665412" y="5240378"/>
            <a:ext cx="3048000" cy="456568"/>
          </a:xfrm>
          <a:prstGeom prst="wedgeRoundRectCallout">
            <a:avLst>
              <a:gd name="adj1" fmla="val -45425"/>
              <a:gd name="adj2" fmla="val -8029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Empty Constructor</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3242907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22</a:t>
            </a:fld>
            <a:endParaRPr lang="en-US" dirty="0"/>
          </a:p>
        </p:txBody>
      </p:sp>
      <p:sp>
        <p:nvSpPr>
          <p:cNvPr id="4" name="Title 3"/>
          <p:cNvSpPr>
            <a:spLocks noGrp="1"/>
          </p:cNvSpPr>
          <p:nvPr>
            <p:ph type="title"/>
          </p:nvPr>
        </p:nvSpPr>
        <p:spPr/>
        <p:txBody>
          <a:bodyPr/>
          <a:lstStyle/>
          <a:p>
            <a:r>
              <a:rPr lang="en-US" dirty="0" smtClean="0"/>
              <a:t>Spring Data Architecture</a:t>
            </a:r>
            <a:endParaRPr lang="bg-BG" dirty="0"/>
          </a:p>
        </p:txBody>
      </p:sp>
      <p:sp>
        <p:nvSpPr>
          <p:cNvPr id="11" name="Rectangle 10"/>
          <p:cNvSpPr/>
          <p:nvPr/>
        </p:nvSpPr>
        <p:spPr>
          <a:xfrm>
            <a:off x="492124" y="3369306"/>
            <a:ext cx="4876800"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MODEL REPOSITORY</a:t>
            </a:r>
            <a:endParaRPr lang="bg-BG" sz="2800" dirty="0"/>
          </a:p>
        </p:txBody>
      </p:sp>
      <p:sp>
        <p:nvSpPr>
          <p:cNvPr id="12" name="Rectangle 11"/>
          <p:cNvSpPr/>
          <p:nvPr/>
        </p:nvSpPr>
        <p:spPr>
          <a:xfrm>
            <a:off x="455612" y="5286752"/>
            <a:ext cx="4876800"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MODEL</a:t>
            </a:r>
            <a:endParaRPr lang="bg-BG" sz="2800" dirty="0"/>
          </a:p>
        </p:txBody>
      </p:sp>
      <p:sp>
        <p:nvSpPr>
          <p:cNvPr id="13" name="Rectangle 12"/>
          <p:cNvSpPr/>
          <p:nvPr/>
        </p:nvSpPr>
        <p:spPr>
          <a:xfrm>
            <a:off x="6856412" y="3369306"/>
            <a:ext cx="4876800"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JPA REPOSITORY</a:t>
            </a:r>
            <a:endParaRPr lang="bg-BG" sz="2800" dirty="0"/>
          </a:p>
        </p:txBody>
      </p:sp>
      <p:sp>
        <p:nvSpPr>
          <p:cNvPr id="16" name="Up Arrow 15"/>
          <p:cNvSpPr/>
          <p:nvPr/>
        </p:nvSpPr>
        <p:spPr>
          <a:xfrm rot="16200000" flipV="1">
            <a:off x="5883026" y="3406803"/>
            <a:ext cx="459282" cy="1063945"/>
          </a:xfrm>
          <a:prstGeom prst="upArrow">
            <a:avLst>
              <a:gd name="adj1" fmla="val 50000"/>
              <a:gd name="adj2" fmla="val 45081"/>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7" name="Up Arrow 16"/>
          <p:cNvSpPr/>
          <p:nvPr/>
        </p:nvSpPr>
        <p:spPr>
          <a:xfrm rot="10800000" flipV="1">
            <a:off x="2761822" y="4656453"/>
            <a:ext cx="337404" cy="482092"/>
          </a:xfrm>
          <a:prstGeom prst="upArrow">
            <a:avLst>
              <a:gd name="adj1" fmla="val 50000"/>
              <a:gd name="adj2" fmla="val 45081"/>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242472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6" grpId="0" animBg="1"/>
      <p:bldP spid="1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23</a:t>
            </a:fld>
            <a:endParaRPr lang="en-US" dirty="0"/>
          </a:p>
        </p:txBody>
      </p:sp>
      <p:sp>
        <p:nvSpPr>
          <p:cNvPr id="3" name="Content Placeholder 2"/>
          <p:cNvSpPr>
            <a:spLocks noGrp="1"/>
          </p:cNvSpPr>
          <p:nvPr>
            <p:ph idx="1"/>
          </p:nvPr>
        </p:nvSpPr>
        <p:spPr/>
        <p:txBody>
          <a:bodyPr/>
          <a:lstStyle/>
          <a:p>
            <a:r>
              <a:rPr lang="en-US" dirty="0" smtClean="0"/>
              <a:t>Abstraction to </a:t>
            </a:r>
            <a:r>
              <a:rPr lang="en-US" dirty="0"/>
              <a:t>significantly reduce the amount of boilerplate code required to implement data access </a:t>
            </a:r>
            <a:r>
              <a:rPr lang="en-US" dirty="0" smtClean="0"/>
              <a:t>layers</a:t>
            </a:r>
          </a:p>
          <a:p>
            <a:r>
              <a:rPr lang="en-US" dirty="0" smtClean="0"/>
              <a:t>Perform CRUD Operations</a:t>
            </a:r>
          </a:p>
          <a:p>
            <a:r>
              <a:rPr lang="en-US" dirty="0" smtClean="0"/>
              <a:t>Automatically generates JPQL/SQL code</a:t>
            </a:r>
          </a:p>
          <a:p>
            <a:r>
              <a:rPr lang="en-US" dirty="0" smtClean="0"/>
              <a:t>Highly customizable</a:t>
            </a:r>
          </a:p>
          <a:p>
            <a:r>
              <a:rPr lang="en-US" dirty="0" smtClean="0"/>
              <a:t>Provides built-in database operations</a:t>
            </a:r>
          </a:p>
          <a:p>
            <a:r>
              <a:rPr lang="en-US" dirty="0"/>
              <a:t>Provides Query lookup </a:t>
            </a:r>
            <a:r>
              <a:rPr lang="en-US" dirty="0" smtClean="0"/>
              <a:t>strategies</a:t>
            </a:r>
            <a:endParaRPr lang="bg-BG" dirty="0" smtClean="0"/>
          </a:p>
          <a:p>
            <a:endParaRPr lang="bg-BG" dirty="0"/>
          </a:p>
        </p:txBody>
      </p:sp>
      <p:sp>
        <p:nvSpPr>
          <p:cNvPr id="4" name="Title 3"/>
          <p:cNvSpPr>
            <a:spLocks noGrp="1"/>
          </p:cNvSpPr>
          <p:nvPr>
            <p:ph type="title"/>
          </p:nvPr>
        </p:nvSpPr>
        <p:spPr/>
        <p:txBody>
          <a:bodyPr/>
          <a:lstStyle/>
          <a:p>
            <a:r>
              <a:rPr lang="en-US" dirty="0" smtClean="0"/>
              <a:t>Spring Repository</a:t>
            </a:r>
            <a:endParaRPr lang="bg-BG" dirty="0"/>
          </a:p>
        </p:txBody>
      </p:sp>
    </p:spTree>
    <p:extLst>
      <p:ext uri="{BB962C8B-B14F-4D97-AF65-F5344CB8AC3E}">
        <p14:creationId xmlns:p14="http://schemas.microsoft.com/office/powerpoint/2010/main" val="7596940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24</a:t>
            </a:fld>
            <a:endParaRPr lang="en-US" dirty="0"/>
          </a:p>
        </p:txBody>
      </p:sp>
      <p:sp>
        <p:nvSpPr>
          <p:cNvPr id="3" name="Content Placeholder 2"/>
          <p:cNvSpPr>
            <a:spLocks noGrp="1"/>
          </p:cNvSpPr>
          <p:nvPr>
            <p:ph idx="1"/>
          </p:nvPr>
        </p:nvSpPr>
        <p:spPr>
          <a:xfrm>
            <a:off x="3427412" y="1469899"/>
            <a:ext cx="4648200" cy="4886123"/>
          </a:xfrm>
        </p:spPr>
        <p:txBody>
          <a:bodyPr>
            <a:noAutofit/>
          </a:bodyPr>
          <a:lstStyle/>
          <a:p>
            <a:r>
              <a:rPr lang="en-GB" sz="1700" dirty="0" smtClean="0"/>
              <a:t>&lt;</a:t>
            </a:r>
            <a:r>
              <a:rPr lang="en-GB" sz="1700" dirty="0"/>
              <a:t>S extends T&gt; S save(S var1</a:t>
            </a:r>
            <a:r>
              <a:rPr lang="en-GB" sz="1700" dirty="0" smtClean="0"/>
              <a:t>);</a:t>
            </a:r>
          </a:p>
          <a:p>
            <a:r>
              <a:rPr lang="en-GB" sz="1700" dirty="0" smtClean="0"/>
              <a:t>&lt;</a:t>
            </a:r>
            <a:r>
              <a:rPr lang="en-GB" sz="1700" dirty="0"/>
              <a:t>S extends T&gt; </a:t>
            </a:r>
            <a:r>
              <a:rPr lang="en-GB" sz="1700" dirty="0" err="1"/>
              <a:t>Iterable</a:t>
            </a:r>
            <a:r>
              <a:rPr lang="en-GB" sz="1700" dirty="0"/>
              <a:t>&lt;S&gt; save(</a:t>
            </a:r>
            <a:r>
              <a:rPr lang="en-GB" sz="1700" dirty="0" err="1"/>
              <a:t>Iterable</a:t>
            </a:r>
            <a:r>
              <a:rPr lang="en-GB" sz="1700" dirty="0"/>
              <a:t>&lt;S&gt; var1</a:t>
            </a:r>
            <a:r>
              <a:rPr lang="en-GB" sz="1700" dirty="0" smtClean="0"/>
              <a:t>);</a:t>
            </a:r>
          </a:p>
          <a:p>
            <a:r>
              <a:rPr lang="en-GB" sz="1700" dirty="0" smtClean="0"/>
              <a:t>T </a:t>
            </a:r>
            <a:r>
              <a:rPr lang="en-GB" sz="1700" dirty="0" err="1"/>
              <a:t>findOne</a:t>
            </a:r>
            <a:r>
              <a:rPr lang="en-GB" sz="1700" dirty="0"/>
              <a:t>(ID var1</a:t>
            </a:r>
            <a:r>
              <a:rPr lang="en-GB" sz="1700" dirty="0" smtClean="0"/>
              <a:t>);</a:t>
            </a:r>
          </a:p>
          <a:p>
            <a:r>
              <a:rPr lang="en-GB" sz="1700" dirty="0" err="1" smtClean="0"/>
              <a:t>boolean</a:t>
            </a:r>
            <a:r>
              <a:rPr lang="en-GB" sz="1700" dirty="0" smtClean="0"/>
              <a:t> </a:t>
            </a:r>
            <a:r>
              <a:rPr lang="en-GB" sz="1700" dirty="0"/>
              <a:t>exists(ID var1</a:t>
            </a:r>
            <a:r>
              <a:rPr lang="en-GB" sz="1700" dirty="0" smtClean="0"/>
              <a:t>);</a:t>
            </a:r>
          </a:p>
          <a:p>
            <a:r>
              <a:rPr lang="en-GB" sz="1700" dirty="0" err="1" smtClean="0"/>
              <a:t>Iterable</a:t>
            </a:r>
            <a:r>
              <a:rPr lang="en-GB" sz="1700" dirty="0" smtClean="0"/>
              <a:t>&lt;T</a:t>
            </a:r>
            <a:r>
              <a:rPr lang="en-GB" sz="1700" dirty="0"/>
              <a:t>&gt; </a:t>
            </a:r>
            <a:r>
              <a:rPr lang="en-GB" sz="1700" dirty="0" err="1"/>
              <a:t>findAll</a:t>
            </a:r>
            <a:r>
              <a:rPr lang="en-GB" sz="1700" dirty="0" smtClean="0"/>
              <a:t>();</a:t>
            </a:r>
          </a:p>
          <a:p>
            <a:r>
              <a:rPr lang="en-GB" sz="1700" dirty="0" err="1" smtClean="0"/>
              <a:t>Iterable</a:t>
            </a:r>
            <a:r>
              <a:rPr lang="en-GB" sz="1700" dirty="0" smtClean="0"/>
              <a:t>&lt;T</a:t>
            </a:r>
            <a:r>
              <a:rPr lang="en-GB" sz="1700" dirty="0"/>
              <a:t>&gt; </a:t>
            </a:r>
            <a:r>
              <a:rPr lang="en-GB" sz="1700" dirty="0" err="1"/>
              <a:t>findAll</a:t>
            </a:r>
            <a:r>
              <a:rPr lang="en-GB" sz="1700" dirty="0"/>
              <a:t>(</a:t>
            </a:r>
            <a:r>
              <a:rPr lang="en-GB" sz="1700" dirty="0" err="1"/>
              <a:t>Iterable</a:t>
            </a:r>
            <a:r>
              <a:rPr lang="en-GB" sz="1700" dirty="0"/>
              <a:t>&lt;ID&gt; var1</a:t>
            </a:r>
            <a:r>
              <a:rPr lang="en-GB" sz="1700" dirty="0" smtClean="0"/>
              <a:t>);</a:t>
            </a:r>
          </a:p>
          <a:p>
            <a:r>
              <a:rPr lang="en-GB" sz="1700" dirty="0" smtClean="0"/>
              <a:t>long </a:t>
            </a:r>
            <a:r>
              <a:rPr lang="en-GB" sz="1700" dirty="0"/>
              <a:t>count();</a:t>
            </a:r>
          </a:p>
          <a:p>
            <a:r>
              <a:rPr lang="en-GB" sz="1700" dirty="0" smtClean="0"/>
              <a:t>void </a:t>
            </a:r>
            <a:r>
              <a:rPr lang="en-GB" sz="1700" dirty="0"/>
              <a:t>delete(ID var1</a:t>
            </a:r>
            <a:r>
              <a:rPr lang="en-GB" sz="1700" dirty="0" smtClean="0"/>
              <a:t>);</a:t>
            </a:r>
          </a:p>
          <a:p>
            <a:r>
              <a:rPr lang="en-GB" sz="1700" dirty="0" smtClean="0"/>
              <a:t>void </a:t>
            </a:r>
            <a:r>
              <a:rPr lang="en-GB" sz="1700" dirty="0"/>
              <a:t>delete(T var1</a:t>
            </a:r>
            <a:r>
              <a:rPr lang="en-GB" sz="1700" dirty="0" smtClean="0"/>
              <a:t>);</a:t>
            </a:r>
          </a:p>
          <a:p>
            <a:r>
              <a:rPr lang="en-GB" sz="1700" dirty="0" smtClean="0"/>
              <a:t>void </a:t>
            </a:r>
            <a:r>
              <a:rPr lang="en-GB" sz="1700" dirty="0"/>
              <a:t>delete(</a:t>
            </a:r>
            <a:r>
              <a:rPr lang="en-GB" sz="1700" dirty="0" err="1"/>
              <a:t>Iterable</a:t>
            </a:r>
            <a:r>
              <a:rPr lang="en-GB" sz="1700" dirty="0"/>
              <a:t>&lt;? extends T&gt; var1</a:t>
            </a:r>
            <a:r>
              <a:rPr lang="en-GB" sz="1700" dirty="0" smtClean="0"/>
              <a:t>);</a:t>
            </a:r>
          </a:p>
          <a:p>
            <a:r>
              <a:rPr lang="en-GB" sz="1700" dirty="0" smtClean="0"/>
              <a:t>void </a:t>
            </a:r>
            <a:r>
              <a:rPr lang="en-GB" sz="1700" dirty="0" err="1"/>
              <a:t>deleteAll</a:t>
            </a:r>
            <a:r>
              <a:rPr lang="en-GB" sz="1700" dirty="0"/>
              <a:t>();</a:t>
            </a:r>
            <a:endParaRPr lang="bg-BG" sz="1700" dirty="0"/>
          </a:p>
        </p:txBody>
      </p:sp>
      <p:sp>
        <p:nvSpPr>
          <p:cNvPr id="4" name="Title 3"/>
          <p:cNvSpPr>
            <a:spLocks noGrp="1"/>
          </p:cNvSpPr>
          <p:nvPr>
            <p:ph type="title"/>
          </p:nvPr>
        </p:nvSpPr>
        <p:spPr/>
        <p:txBody>
          <a:bodyPr/>
          <a:lstStyle/>
          <a:p>
            <a:r>
              <a:rPr lang="en-US" dirty="0" smtClean="0"/>
              <a:t>Built-in CRUD Operations</a:t>
            </a:r>
            <a:endParaRPr lang="bg-BG" dirty="0"/>
          </a:p>
        </p:txBody>
      </p:sp>
      <p:sp>
        <p:nvSpPr>
          <p:cNvPr id="5" name="Can 4"/>
          <p:cNvSpPr/>
          <p:nvPr/>
        </p:nvSpPr>
        <p:spPr>
          <a:xfrm>
            <a:off x="8685212" y="2519592"/>
            <a:ext cx="2594554" cy="2786743"/>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DATABASE</a:t>
            </a:r>
            <a:endParaRPr lang="bg-BG" sz="2800" dirty="0"/>
          </a:p>
        </p:txBody>
      </p:sp>
      <p:sp>
        <p:nvSpPr>
          <p:cNvPr id="6" name="Rectangle 5"/>
          <p:cNvSpPr/>
          <p:nvPr/>
        </p:nvSpPr>
        <p:spPr>
          <a:xfrm>
            <a:off x="219884" y="3343493"/>
            <a:ext cx="2095597"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JPA REPOSITORY</a:t>
            </a:r>
            <a:endParaRPr lang="bg-BG" sz="2800" dirty="0"/>
          </a:p>
        </p:txBody>
      </p:sp>
      <p:sp>
        <p:nvSpPr>
          <p:cNvPr id="8" name="Up Arrow 7"/>
          <p:cNvSpPr/>
          <p:nvPr/>
        </p:nvSpPr>
        <p:spPr>
          <a:xfrm rot="16200000" flipV="1">
            <a:off x="2634119" y="3568223"/>
            <a:ext cx="329465" cy="689476"/>
          </a:xfrm>
          <a:prstGeom prst="upArrow">
            <a:avLst>
              <a:gd name="adj1" fmla="val 50000"/>
              <a:gd name="adj2" fmla="val 45081"/>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9" name="Up Arrow 8"/>
          <p:cNvSpPr/>
          <p:nvPr/>
        </p:nvSpPr>
        <p:spPr>
          <a:xfrm rot="16200000" flipV="1">
            <a:off x="7750008" y="3568224"/>
            <a:ext cx="329465" cy="689476"/>
          </a:xfrm>
          <a:prstGeom prst="upArrow">
            <a:avLst>
              <a:gd name="adj1" fmla="val 50000"/>
              <a:gd name="adj2" fmla="val 45081"/>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3381542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25</a:t>
            </a:fld>
            <a:endParaRPr lang="en-US" dirty="0"/>
          </a:p>
        </p:txBody>
      </p:sp>
      <p:sp>
        <p:nvSpPr>
          <p:cNvPr id="4" name="Title 3"/>
          <p:cNvSpPr>
            <a:spLocks noGrp="1"/>
          </p:cNvSpPr>
          <p:nvPr>
            <p:ph type="title"/>
          </p:nvPr>
        </p:nvSpPr>
        <p:spPr/>
        <p:txBody>
          <a:bodyPr/>
          <a:lstStyle/>
          <a:p>
            <a:r>
              <a:rPr lang="en-US" dirty="0" smtClean="0"/>
              <a:t>Custom CRUD Operations</a:t>
            </a:r>
            <a:endParaRPr lang="bg-BG" dirty="0"/>
          </a:p>
        </p:txBody>
      </p:sp>
      <p:sp>
        <p:nvSpPr>
          <p:cNvPr id="10" name="Text Placeholder 5"/>
          <p:cNvSpPr txBox="1">
            <a:spLocks/>
          </p:cNvSpPr>
          <p:nvPr/>
        </p:nvSpPr>
        <p:spPr>
          <a:xfrm>
            <a:off x="608012" y="1677202"/>
            <a:ext cx="11125196" cy="1376513"/>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@Repository</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interface StudentDao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extends CrudRepository&lt;Student, Long&gt;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List&lt;Student</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&gt; </a:t>
            </a: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findByMajorOrderByFirstNameAsc(Major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major);</a:t>
            </a:r>
          </a:p>
          <a:p>
            <a:pPr marL="0" lvl="1" indent="0">
              <a:lnSpc>
                <a:spcPct val="100000"/>
              </a:lnSpc>
              <a:spcBef>
                <a:spcPts val="0"/>
              </a:spcBef>
              <a:spcAft>
                <a:spcPts val="0"/>
              </a:spcAft>
              <a:buClr>
                <a:srgbClr val="F2B254"/>
              </a:buClr>
              <a:buSzPct val="100000"/>
              <a:buNone/>
            </a:pP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1" name="Text Placeholder 5"/>
          <p:cNvSpPr txBox="1">
            <a:spLocks/>
          </p:cNvSpPr>
          <p:nvPr/>
        </p:nvSpPr>
        <p:spPr>
          <a:xfrm>
            <a:off x="608012" y="1127121"/>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StudentDao.java</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2" name="Text Placeholder 5"/>
          <p:cNvSpPr txBox="1">
            <a:spLocks/>
          </p:cNvSpPr>
          <p:nvPr/>
        </p:nvSpPr>
        <p:spPr>
          <a:xfrm>
            <a:off x="608012" y="4191000"/>
            <a:ext cx="11125196" cy="1622734"/>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SELECT s.* </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FROM students AS s</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INNER JOIN majors AS m</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ON s.major_id = m.id</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WHERE m.id = ?</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ORDER BY s.first_name ASC</a:t>
            </a:r>
          </a:p>
        </p:txBody>
      </p:sp>
      <p:sp>
        <p:nvSpPr>
          <p:cNvPr id="13" name="Text Placeholder 5"/>
          <p:cNvSpPr txBox="1">
            <a:spLocks/>
          </p:cNvSpPr>
          <p:nvPr/>
        </p:nvSpPr>
        <p:spPr>
          <a:xfrm>
            <a:off x="608012" y="3640919"/>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SQL</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4" name="AutoShape 7"/>
          <p:cNvSpPr>
            <a:spLocks noChangeArrowheads="1"/>
          </p:cNvSpPr>
          <p:nvPr/>
        </p:nvSpPr>
        <p:spPr bwMode="auto">
          <a:xfrm>
            <a:off x="8242412" y="1939452"/>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Custom method </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872122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26</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824715921"/>
              </p:ext>
            </p:extLst>
          </p:nvPr>
        </p:nvGraphicFramePr>
        <p:xfrm>
          <a:off x="1370012" y="1447800"/>
          <a:ext cx="8853489" cy="4602480"/>
        </p:xfrm>
        <a:graphic>
          <a:graphicData uri="http://schemas.openxmlformats.org/drawingml/2006/table">
            <a:tbl>
              <a:tblPr firstRow="1" bandRow="1">
                <a:tableStyleId>{5C22544A-7EE6-4342-B048-85BDC9FD1C3A}</a:tableStyleId>
              </a:tblPr>
              <a:tblGrid>
                <a:gridCol w="2951163">
                  <a:extLst>
                    <a:ext uri="{9D8B030D-6E8A-4147-A177-3AD203B41FA5}">
                      <a16:colId xmlns:a16="http://schemas.microsoft.com/office/drawing/2014/main" val="4288296485"/>
                    </a:ext>
                  </a:extLst>
                </a:gridCol>
                <a:gridCol w="2951163">
                  <a:extLst>
                    <a:ext uri="{9D8B030D-6E8A-4147-A177-3AD203B41FA5}">
                      <a16:colId xmlns:a16="http://schemas.microsoft.com/office/drawing/2014/main" val="2719020624"/>
                    </a:ext>
                  </a:extLst>
                </a:gridCol>
                <a:gridCol w="2951163">
                  <a:extLst>
                    <a:ext uri="{9D8B030D-6E8A-4147-A177-3AD203B41FA5}">
                      <a16:colId xmlns:a16="http://schemas.microsoft.com/office/drawing/2014/main" val="3241702074"/>
                    </a:ext>
                  </a:extLst>
                </a:gridCol>
              </a:tblGrid>
              <a:tr h="370840">
                <a:tc>
                  <a:txBody>
                    <a:bodyPr/>
                    <a:lstStyle/>
                    <a:p>
                      <a:r>
                        <a:rPr lang="en-GB" sz="2000" dirty="0">
                          <a:effectLst/>
                        </a:rPr>
                        <a:t>Keyword</a:t>
                      </a:r>
                    </a:p>
                  </a:txBody>
                  <a:tcPr anchor="ctr"/>
                </a:tc>
                <a:tc>
                  <a:txBody>
                    <a:bodyPr/>
                    <a:lstStyle/>
                    <a:p>
                      <a:r>
                        <a:rPr lang="en-GB" sz="2000">
                          <a:effectLst/>
                        </a:rPr>
                        <a:t>Sample</a:t>
                      </a:r>
                    </a:p>
                  </a:txBody>
                  <a:tcPr anchor="ctr"/>
                </a:tc>
                <a:tc>
                  <a:txBody>
                    <a:bodyPr/>
                    <a:lstStyle/>
                    <a:p>
                      <a:r>
                        <a:rPr lang="en-GB" sz="2000">
                          <a:effectLst/>
                        </a:rPr>
                        <a:t>JPQL snippet</a:t>
                      </a:r>
                    </a:p>
                  </a:txBody>
                  <a:tcPr anchor="ctr"/>
                </a:tc>
                <a:extLst>
                  <a:ext uri="{0D108BD9-81ED-4DB2-BD59-A6C34878D82A}">
                    <a16:rowId xmlns:a16="http://schemas.microsoft.com/office/drawing/2014/main" val="231249190"/>
                  </a:ext>
                </a:extLst>
              </a:tr>
              <a:tr h="370840">
                <a:tc>
                  <a:txBody>
                    <a:bodyPr/>
                    <a:lstStyle/>
                    <a:p>
                      <a:r>
                        <a:rPr lang="en-GB" sz="2000">
                          <a:effectLst/>
                        </a:rPr>
                        <a:t>And</a:t>
                      </a:r>
                    </a:p>
                  </a:txBody>
                  <a:tcPr anchor="ctr"/>
                </a:tc>
                <a:tc>
                  <a:txBody>
                    <a:bodyPr/>
                    <a:lstStyle/>
                    <a:p>
                      <a:r>
                        <a:rPr lang="en-GB" sz="2000" dirty="0" err="1">
                          <a:effectLst/>
                        </a:rPr>
                        <a:t>findByLastnameAndFirstname</a:t>
                      </a:r>
                      <a:endParaRPr lang="en-GB" sz="2000" dirty="0">
                        <a:effectLst/>
                      </a:endParaRPr>
                    </a:p>
                  </a:txBody>
                  <a:tcPr anchor="ctr"/>
                </a:tc>
                <a:tc>
                  <a:txBody>
                    <a:bodyPr/>
                    <a:lstStyle/>
                    <a:p>
                      <a:r>
                        <a:rPr lang="en-US" sz="2000">
                          <a:effectLst/>
                        </a:rPr>
                        <a:t>… where x.lastname = ?1 and x.firstname = ?2</a:t>
                      </a:r>
                    </a:p>
                  </a:txBody>
                  <a:tcPr anchor="ctr"/>
                </a:tc>
                <a:extLst>
                  <a:ext uri="{0D108BD9-81ED-4DB2-BD59-A6C34878D82A}">
                    <a16:rowId xmlns:a16="http://schemas.microsoft.com/office/drawing/2014/main" val="1822092577"/>
                  </a:ext>
                </a:extLst>
              </a:tr>
              <a:tr h="370840">
                <a:tc>
                  <a:txBody>
                    <a:bodyPr/>
                    <a:lstStyle/>
                    <a:p>
                      <a:r>
                        <a:rPr lang="en-GB" sz="2000">
                          <a:effectLst/>
                        </a:rPr>
                        <a:t>Or</a:t>
                      </a:r>
                    </a:p>
                  </a:txBody>
                  <a:tcPr anchor="ctr"/>
                </a:tc>
                <a:tc>
                  <a:txBody>
                    <a:bodyPr/>
                    <a:lstStyle/>
                    <a:p>
                      <a:r>
                        <a:rPr lang="en-GB" sz="2000" dirty="0" err="1">
                          <a:effectLst/>
                        </a:rPr>
                        <a:t>findByLastnameOrFirstname</a:t>
                      </a:r>
                      <a:endParaRPr lang="en-GB" sz="2000" dirty="0">
                        <a:effectLst/>
                      </a:endParaRPr>
                    </a:p>
                  </a:txBody>
                  <a:tcPr anchor="ctr"/>
                </a:tc>
                <a:tc>
                  <a:txBody>
                    <a:bodyPr/>
                    <a:lstStyle/>
                    <a:p>
                      <a:r>
                        <a:rPr lang="en-US" sz="2000">
                          <a:effectLst/>
                        </a:rPr>
                        <a:t>… where x.lastname = ?1 or x.firstname = ?2</a:t>
                      </a:r>
                    </a:p>
                  </a:txBody>
                  <a:tcPr anchor="ctr"/>
                </a:tc>
                <a:extLst>
                  <a:ext uri="{0D108BD9-81ED-4DB2-BD59-A6C34878D82A}">
                    <a16:rowId xmlns:a16="http://schemas.microsoft.com/office/drawing/2014/main" val="3793483767"/>
                  </a:ext>
                </a:extLst>
              </a:tr>
              <a:tr h="370840">
                <a:tc>
                  <a:txBody>
                    <a:bodyPr/>
                    <a:lstStyle/>
                    <a:p>
                      <a:r>
                        <a:rPr lang="en-GB" sz="2000">
                          <a:effectLst/>
                        </a:rPr>
                        <a:t>Between</a:t>
                      </a:r>
                    </a:p>
                  </a:txBody>
                  <a:tcPr anchor="ctr"/>
                </a:tc>
                <a:tc>
                  <a:txBody>
                    <a:bodyPr/>
                    <a:lstStyle/>
                    <a:p>
                      <a:r>
                        <a:rPr lang="en-GB" sz="2000" dirty="0" err="1">
                          <a:effectLst/>
                        </a:rPr>
                        <a:t>findByStartDateBetween</a:t>
                      </a:r>
                      <a:endParaRPr lang="en-GB" sz="2000" dirty="0">
                        <a:effectLst/>
                      </a:endParaRPr>
                    </a:p>
                  </a:txBody>
                  <a:tcPr anchor="ctr"/>
                </a:tc>
                <a:tc>
                  <a:txBody>
                    <a:bodyPr/>
                    <a:lstStyle/>
                    <a:p>
                      <a:r>
                        <a:rPr lang="en-US" sz="2000">
                          <a:effectLst/>
                        </a:rPr>
                        <a:t>… where x.startDate between 1? and ?2</a:t>
                      </a:r>
                    </a:p>
                  </a:txBody>
                  <a:tcPr anchor="ctr"/>
                </a:tc>
                <a:extLst>
                  <a:ext uri="{0D108BD9-81ED-4DB2-BD59-A6C34878D82A}">
                    <a16:rowId xmlns:a16="http://schemas.microsoft.com/office/drawing/2014/main" val="1278522290"/>
                  </a:ext>
                </a:extLst>
              </a:tr>
              <a:tr h="370840">
                <a:tc>
                  <a:txBody>
                    <a:bodyPr/>
                    <a:lstStyle/>
                    <a:p>
                      <a:r>
                        <a:rPr lang="en-GB" sz="2000">
                          <a:effectLst/>
                        </a:rPr>
                        <a:t>LessThan</a:t>
                      </a:r>
                    </a:p>
                  </a:txBody>
                  <a:tcPr anchor="ctr"/>
                </a:tc>
                <a:tc>
                  <a:txBody>
                    <a:bodyPr/>
                    <a:lstStyle/>
                    <a:p>
                      <a:r>
                        <a:rPr lang="en-GB" sz="2000">
                          <a:effectLst/>
                        </a:rPr>
                        <a:t>findByAgeLessThan</a:t>
                      </a:r>
                    </a:p>
                  </a:txBody>
                  <a:tcPr anchor="ctr"/>
                </a:tc>
                <a:tc>
                  <a:txBody>
                    <a:bodyPr/>
                    <a:lstStyle/>
                    <a:p>
                      <a:r>
                        <a:rPr lang="en-GB" sz="2000">
                          <a:effectLst/>
                        </a:rPr>
                        <a:t>… where x.age &lt; ?1</a:t>
                      </a:r>
                    </a:p>
                  </a:txBody>
                  <a:tcPr anchor="ctr"/>
                </a:tc>
                <a:extLst>
                  <a:ext uri="{0D108BD9-81ED-4DB2-BD59-A6C34878D82A}">
                    <a16:rowId xmlns:a16="http://schemas.microsoft.com/office/drawing/2014/main" val="30852023"/>
                  </a:ext>
                </a:extLst>
              </a:tr>
              <a:tr h="370840">
                <a:tc>
                  <a:txBody>
                    <a:bodyPr/>
                    <a:lstStyle/>
                    <a:p>
                      <a:r>
                        <a:rPr lang="en-GB" sz="2000" dirty="0">
                          <a:effectLst/>
                        </a:rPr>
                        <a:t>Containing</a:t>
                      </a:r>
                    </a:p>
                  </a:txBody>
                  <a:tcPr anchor="ctr"/>
                </a:tc>
                <a:tc>
                  <a:txBody>
                    <a:bodyPr/>
                    <a:lstStyle/>
                    <a:p>
                      <a:r>
                        <a:rPr lang="en-GB" sz="2000">
                          <a:effectLst/>
                        </a:rPr>
                        <a:t>findByFirstnameContaining</a:t>
                      </a:r>
                    </a:p>
                  </a:txBody>
                  <a:tcPr anchor="ctr"/>
                </a:tc>
                <a:tc>
                  <a:txBody>
                    <a:bodyPr/>
                    <a:lstStyle/>
                    <a:p>
                      <a:r>
                        <a:rPr lang="en-US" sz="2000">
                          <a:effectLst/>
                        </a:rPr>
                        <a:t>… where x.firstname like ?1 (parameter bound wrapped in %)</a:t>
                      </a:r>
                    </a:p>
                  </a:txBody>
                  <a:tcPr anchor="ctr"/>
                </a:tc>
                <a:extLst>
                  <a:ext uri="{0D108BD9-81ED-4DB2-BD59-A6C34878D82A}">
                    <a16:rowId xmlns:a16="http://schemas.microsoft.com/office/drawing/2014/main" val="3612049648"/>
                  </a:ext>
                </a:extLst>
              </a:tr>
              <a:tr h="370840">
                <a:tc>
                  <a:txBody>
                    <a:bodyPr/>
                    <a:lstStyle/>
                    <a:p>
                      <a:r>
                        <a:rPr lang="en-GB" sz="2000" dirty="0">
                          <a:effectLst/>
                        </a:rPr>
                        <a:t>In</a:t>
                      </a:r>
                    </a:p>
                  </a:txBody>
                  <a:tcPr anchor="ctr"/>
                </a:tc>
                <a:tc>
                  <a:txBody>
                    <a:bodyPr/>
                    <a:lstStyle/>
                    <a:p>
                      <a:r>
                        <a:rPr lang="en-GB" sz="2000" dirty="0" err="1">
                          <a:effectLst/>
                        </a:rPr>
                        <a:t>findByAgeIn</a:t>
                      </a:r>
                      <a:r>
                        <a:rPr lang="en-GB" sz="2000" dirty="0">
                          <a:effectLst/>
                        </a:rPr>
                        <a:t>(Collection&lt;Age&gt; ages)</a:t>
                      </a:r>
                    </a:p>
                  </a:txBody>
                  <a:tcPr anchor="ctr"/>
                </a:tc>
                <a:tc>
                  <a:txBody>
                    <a:bodyPr/>
                    <a:lstStyle/>
                    <a:p>
                      <a:r>
                        <a:rPr lang="en-GB" sz="2000" dirty="0">
                          <a:effectLst/>
                        </a:rPr>
                        <a:t>… where </a:t>
                      </a:r>
                      <a:r>
                        <a:rPr lang="en-GB" sz="2000" dirty="0" err="1">
                          <a:effectLst/>
                        </a:rPr>
                        <a:t>x.age</a:t>
                      </a:r>
                      <a:r>
                        <a:rPr lang="en-GB" sz="2000" dirty="0">
                          <a:effectLst/>
                        </a:rPr>
                        <a:t> in ?1</a:t>
                      </a:r>
                    </a:p>
                  </a:txBody>
                  <a:tcPr anchor="ctr"/>
                </a:tc>
                <a:extLst>
                  <a:ext uri="{0D108BD9-81ED-4DB2-BD59-A6C34878D82A}">
                    <a16:rowId xmlns:a16="http://schemas.microsoft.com/office/drawing/2014/main" val="3393566516"/>
                  </a:ext>
                </a:extLst>
              </a:tr>
            </a:tbl>
          </a:graphicData>
        </a:graphic>
      </p:graphicFrame>
      <p:sp>
        <p:nvSpPr>
          <p:cNvPr id="4" name="Title 3"/>
          <p:cNvSpPr>
            <a:spLocks noGrp="1"/>
          </p:cNvSpPr>
          <p:nvPr>
            <p:ph type="title"/>
          </p:nvPr>
        </p:nvSpPr>
        <p:spPr/>
        <p:txBody>
          <a:bodyPr>
            <a:normAutofit/>
          </a:bodyPr>
          <a:lstStyle/>
          <a:p>
            <a:r>
              <a:rPr lang="en-GB" dirty="0"/>
              <a:t> Query lookup </a:t>
            </a:r>
            <a:r>
              <a:rPr lang="en-GB" dirty="0" smtClean="0"/>
              <a:t>strategies</a:t>
            </a:r>
            <a:endParaRPr lang="bg-BG" dirty="0"/>
          </a:p>
        </p:txBody>
      </p:sp>
      <p:sp>
        <p:nvSpPr>
          <p:cNvPr id="8" name="TextBox 7"/>
          <p:cNvSpPr txBox="1"/>
          <p:nvPr/>
        </p:nvSpPr>
        <p:spPr>
          <a:xfrm>
            <a:off x="2665412" y="6141613"/>
            <a:ext cx="7726154" cy="307777"/>
          </a:xfrm>
          <a:prstGeom prst="rect">
            <a:avLst/>
          </a:prstGeom>
          <a:noFill/>
        </p:spPr>
        <p:txBody>
          <a:bodyPr wrap="none" rtlCol="0">
            <a:spAutoFit/>
          </a:bodyPr>
          <a:lstStyle/>
          <a:p>
            <a:r>
              <a:rPr lang="en-US" sz="1400" dirty="0"/>
              <a:t>Source: http://docs.spring.io/spring-data/jpa/docs/1.4.1.RELEASE/reference/html/jpa.repositories.html</a:t>
            </a:r>
            <a:endParaRPr lang="bg-BG" sz="1400" dirty="0"/>
          </a:p>
        </p:txBody>
      </p:sp>
    </p:spTree>
    <p:extLst>
      <p:ext uri="{BB962C8B-B14F-4D97-AF65-F5344CB8AC3E}">
        <p14:creationId xmlns:p14="http://schemas.microsoft.com/office/powerpoint/2010/main" val="28556659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11566412" y="6813923"/>
            <a:ext cx="428822" cy="196477"/>
          </a:xfrm>
        </p:spPr>
        <p:txBody>
          <a:bodyPr/>
          <a:lstStyle/>
          <a:p>
            <a:fld id="{C014DD1E-5D91-48A3-AD6D-45FBA980D106}" type="slidenum">
              <a:rPr lang="en-US" smtClean="0"/>
              <a:pPr/>
              <a:t>27</a:t>
            </a:fld>
            <a:endParaRPr lang="en-US" dirty="0"/>
          </a:p>
        </p:txBody>
      </p:sp>
      <p:sp>
        <p:nvSpPr>
          <p:cNvPr id="4" name="Title 3"/>
          <p:cNvSpPr>
            <a:spLocks noGrp="1"/>
          </p:cNvSpPr>
          <p:nvPr>
            <p:ph type="title"/>
          </p:nvPr>
        </p:nvSpPr>
        <p:spPr/>
        <p:txBody>
          <a:bodyPr/>
          <a:lstStyle/>
          <a:p>
            <a:r>
              <a:rPr lang="en-US" dirty="0" smtClean="0"/>
              <a:t>Repositories</a:t>
            </a:r>
            <a:endParaRPr lang="bg-BG" dirty="0"/>
          </a:p>
        </p:txBody>
      </p:sp>
      <p:sp>
        <p:nvSpPr>
          <p:cNvPr id="5" name="Text Placeholder 5"/>
          <p:cNvSpPr txBox="1">
            <a:spLocks/>
          </p:cNvSpPr>
          <p:nvPr/>
        </p:nvSpPr>
        <p:spPr>
          <a:xfrm>
            <a:off x="608012" y="1677202"/>
            <a:ext cx="11125196" cy="2361398"/>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@Repository</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interface StudentDao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extends CrudRepository&lt;Student, Long&gt;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Student findById(long id);</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List&lt;Student&gt; findAllByMajorOrderByFirstNameAsc(Major major);</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void deleteByFirstName(String firstName);</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6" name="Text Placeholder 5"/>
          <p:cNvSpPr txBox="1">
            <a:spLocks/>
          </p:cNvSpPr>
          <p:nvPr/>
        </p:nvSpPr>
        <p:spPr>
          <a:xfrm>
            <a:off x="608012" y="1127121"/>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StudentDao.java</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AutoShape 7"/>
          <p:cNvSpPr>
            <a:spLocks noChangeArrowheads="1"/>
          </p:cNvSpPr>
          <p:nvPr/>
        </p:nvSpPr>
        <p:spPr bwMode="auto">
          <a:xfrm>
            <a:off x="8304212" y="1444353"/>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Repository </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8" name="AutoShape 7"/>
          <p:cNvSpPr>
            <a:spLocks noChangeArrowheads="1"/>
          </p:cNvSpPr>
          <p:nvPr/>
        </p:nvSpPr>
        <p:spPr bwMode="auto">
          <a:xfrm>
            <a:off x="8237308" y="2503641"/>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Custom methods</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10" name="Text Placeholder 5"/>
          <p:cNvSpPr txBox="1">
            <a:spLocks/>
          </p:cNvSpPr>
          <p:nvPr/>
        </p:nvSpPr>
        <p:spPr>
          <a:xfrm>
            <a:off x="608012" y="4741081"/>
            <a:ext cx="11125196" cy="1376513"/>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@Repository</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interface MajorDao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extends CrudRepository&lt;Major, Long&gt;</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List&lt;Major&gt; findTop10ByNameOrderByIdDesc(String name);</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11" name="Text Placeholder 5"/>
          <p:cNvSpPr txBox="1">
            <a:spLocks/>
          </p:cNvSpPr>
          <p:nvPr/>
        </p:nvSpPr>
        <p:spPr>
          <a:xfrm>
            <a:off x="608012" y="4191000"/>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MajorDao.java</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2" name="AutoShape 7"/>
          <p:cNvSpPr>
            <a:spLocks noChangeArrowheads="1"/>
          </p:cNvSpPr>
          <p:nvPr/>
        </p:nvSpPr>
        <p:spPr bwMode="auto">
          <a:xfrm>
            <a:off x="7770812" y="4523084"/>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Repository </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13" name="AutoShape 7"/>
          <p:cNvSpPr>
            <a:spLocks noChangeArrowheads="1"/>
          </p:cNvSpPr>
          <p:nvPr/>
        </p:nvSpPr>
        <p:spPr bwMode="auto">
          <a:xfrm>
            <a:off x="7161212" y="5889310"/>
            <a:ext cx="3048000" cy="456568"/>
          </a:xfrm>
          <a:prstGeom prst="wedgeRoundRectCallout">
            <a:avLst>
              <a:gd name="adj1" fmla="val -48639"/>
              <a:gd name="adj2" fmla="val -82682"/>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Custom methods</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2494972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28</a:t>
            </a:fld>
            <a:endParaRPr lang="en-US" dirty="0"/>
          </a:p>
        </p:txBody>
      </p:sp>
      <p:sp>
        <p:nvSpPr>
          <p:cNvPr id="4" name="Title 3"/>
          <p:cNvSpPr>
            <a:spLocks noGrp="1"/>
          </p:cNvSpPr>
          <p:nvPr>
            <p:ph type="title"/>
          </p:nvPr>
        </p:nvSpPr>
        <p:spPr/>
        <p:txBody>
          <a:bodyPr/>
          <a:lstStyle/>
          <a:p>
            <a:r>
              <a:rPr lang="en-US" dirty="0" smtClean="0"/>
              <a:t>Spring Data Architecture</a:t>
            </a:r>
            <a:endParaRPr lang="bg-BG" dirty="0"/>
          </a:p>
        </p:txBody>
      </p:sp>
      <p:sp>
        <p:nvSpPr>
          <p:cNvPr id="10" name="Rectangle 9"/>
          <p:cNvSpPr/>
          <p:nvPr/>
        </p:nvSpPr>
        <p:spPr>
          <a:xfrm>
            <a:off x="455612" y="1451860"/>
            <a:ext cx="4876800"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SERVICE IMPLEMENTATION</a:t>
            </a:r>
            <a:endParaRPr lang="bg-BG" sz="2800" dirty="0"/>
          </a:p>
        </p:txBody>
      </p:sp>
      <p:sp>
        <p:nvSpPr>
          <p:cNvPr id="11" name="Rectangle 10"/>
          <p:cNvSpPr/>
          <p:nvPr/>
        </p:nvSpPr>
        <p:spPr>
          <a:xfrm>
            <a:off x="492124" y="3369306"/>
            <a:ext cx="4876800"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MODEL REPOSITORY</a:t>
            </a:r>
            <a:endParaRPr lang="bg-BG" sz="2800" dirty="0"/>
          </a:p>
        </p:txBody>
      </p:sp>
      <p:sp>
        <p:nvSpPr>
          <p:cNvPr id="12" name="Rectangle 11"/>
          <p:cNvSpPr/>
          <p:nvPr/>
        </p:nvSpPr>
        <p:spPr>
          <a:xfrm>
            <a:off x="455612" y="5286752"/>
            <a:ext cx="4876800"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MODEL</a:t>
            </a:r>
            <a:endParaRPr lang="bg-BG" sz="2800" dirty="0"/>
          </a:p>
        </p:txBody>
      </p:sp>
      <p:sp>
        <p:nvSpPr>
          <p:cNvPr id="13" name="Rectangle 12"/>
          <p:cNvSpPr/>
          <p:nvPr/>
        </p:nvSpPr>
        <p:spPr>
          <a:xfrm>
            <a:off x="6856412" y="3369306"/>
            <a:ext cx="4876800"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JPA REPOSITORY</a:t>
            </a:r>
            <a:endParaRPr lang="bg-BG" sz="2800" dirty="0"/>
          </a:p>
        </p:txBody>
      </p:sp>
      <p:sp>
        <p:nvSpPr>
          <p:cNvPr id="14" name="Rectangle 13"/>
          <p:cNvSpPr/>
          <p:nvPr/>
        </p:nvSpPr>
        <p:spPr>
          <a:xfrm>
            <a:off x="6856412" y="1451860"/>
            <a:ext cx="4876800" cy="1138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SERVICE</a:t>
            </a:r>
            <a:endParaRPr lang="bg-BG" sz="2800" dirty="0"/>
          </a:p>
        </p:txBody>
      </p:sp>
      <p:sp>
        <p:nvSpPr>
          <p:cNvPr id="15" name="Up Arrow 14"/>
          <p:cNvSpPr/>
          <p:nvPr/>
        </p:nvSpPr>
        <p:spPr>
          <a:xfrm rot="16200000" flipV="1">
            <a:off x="5864770" y="1498599"/>
            <a:ext cx="459282" cy="1063945"/>
          </a:xfrm>
          <a:prstGeom prst="upArrow">
            <a:avLst>
              <a:gd name="adj1" fmla="val 50000"/>
              <a:gd name="adj2" fmla="val 45081"/>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6" name="Up Arrow 15"/>
          <p:cNvSpPr/>
          <p:nvPr/>
        </p:nvSpPr>
        <p:spPr>
          <a:xfrm rot="16200000" flipV="1">
            <a:off x="5864769" y="3406803"/>
            <a:ext cx="459282" cy="1063945"/>
          </a:xfrm>
          <a:prstGeom prst="upArrow">
            <a:avLst>
              <a:gd name="adj1" fmla="val 50000"/>
              <a:gd name="adj2" fmla="val 45081"/>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7" name="Up Arrow 16"/>
          <p:cNvSpPr/>
          <p:nvPr/>
        </p:nvSpPr>
        <p:spPr>
          <a:xfrm rot="10800000" flipV="1">
            <a:off x="2761822" y="4656453"/>
            <a:ext cx="337404" cy="482092"/>
          </a:xfrm>
          <a:prstGeom prst="upArrow">
            <a:avLst>
              <a:gd name="adj1" fmla="val 50000"/>
              <a:gd name="adj2" fmla="val 45081"/>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8" name="Up Arrow 17"/>
          <p:cNvSpPr/>
          <p:nvPr/>
        </p:nvSpPr>
        <p:spPr>
          <a:xfrm rot="10800000" flipV="1">
            <a:off x="2725310" y="2736844"/>
            <a:ext cx="337404" cy="482092"/>
          </a:xfrm>
          <a:prstGeom prst="upArrow">
            <a:avLst>
              <a:gd name="adj1" fmla="val 50000"/>
              <a:gd name="adj2" fmla="val 45081"/>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1256445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animBg="1"/>
      <p:bldP spid="15" grpId="0" animBg="1"/>
      <p:bldP spid="1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11566412" y="6813923"/>
            <a:ext cx="428822" cy="196477"/>
          </a:xfrm>
        </p:spPr>
        <p:txBody>
          <a:bodyPr/>
          <a:lstStyle/>
          <a:p>
            <a:fld id="{C014DD1E-5D91-48A3-AD6D-45FBA980D106}" type="slidenum">
              <a:rPr lang="en-US" smtClean="0"/>
              <a:pPr/>
              <a:t>29</a:t>
            </a:fld>
            <a:endParaRPr lang="en-US" dirty="0"/>
          </a:p>
        </p:txBody>
      </p:sp>
      <p:sp>
        <p:nvSpPr>
          <p:cNvPr id="4" name="Title 3"/>
          <p:cNvSpPr>
            <a:spLocks noGrp="1"/>
          </p:cNvSpPr>
          <p:nvPr>
            <p:ph type="title"/>
          </p:nvPr>
        </p:nvSpPr>
        <p:spPr/>
        <p:txBody>
          <a:bodyPr/>
          <a:lstStyle/>
          <a:p>
            <a:r>
              <a:rPr lang="en-US" dirty="0" smtClean="0"/>
              <a:t>Services</a:t>
            </a:r>
            <a:endParaRPr lang="bg-BG" dirty="0"/>
          </a:p>
        </p:txBody>
      </p:sp>
      <p:sp>
        <p:nvSpPr>
          <p:cNvPr id="5" name="Text Placeholder 5"/>
          <p:cNvSpPr txBox="1">
            <a:spLocks/>
          </p:cNvSpPr>
          <p:nvPr/>
        </p:nvSpPr>
        <p:spPr>
          <a:xfrm>
            <a:off x="608012" y="1677202"/>
            <a:ext cx="11125196" cy="3100061"/>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interface StudentService {</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void register(Student student);</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void </a:t>
            </a: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expel(Student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student);</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void </a:t>
            </a: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expel(long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id);</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Student findStudent(long id);</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List&lt;Student</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&gt; </a:t>
            </a: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findSampleByMajor(Major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major);</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6" name="Text Placeholder 5"/>
          <p:cNvSpPr txBox="1">
            <a:spLocks/>
          </p:cNvSpPr>
          <p:nvPr/>
        </p:nvSpPr>
        <p:spPr>
          <a:xfrm>
            <a:off x="608012" y="1127121"/>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StudentService.java</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8" name="AutoShape 7"/>
          <p:cNvSpPr>
            <a:spLocks noChangeArrowheads="1"/>
          </p:cNvSpPr>
          <p:nvPr/>
        </p:nvSpPr>
        <p:spPr bwMode="auto">
          <a:xfrm>
            <a:off x="4954254" y="2643575"/>
            <a:ext cx="3048000" cy="456568"/>
          </a:xfrm>
          <a:prstGeom prst="wedgeRoundRectCallout">
            <a:avLst>
              <a:gd name="adj1" fmla="val -49354"/>
              <a:gd name="adj2" fmla="val 9613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Business Logic</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2690283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a:t>
            </a:fld>
            <a:endParaRPr lang="en-US" dirty="0"/>
          </a:p>
        </p:txBody>
      </p:sp>
      <p:sp>
        <p:nvSpPr>
          <p:cNvPr id="3" name="Content Placeholder 2"/>
          <p:cNvSpPr>
            <a:spLocks noGrp="1"/>
          </p:cNvSpPr>
          <p:nvPr>
            <p:ph idx="1"/>
          </p:nvPr>
        </p:nvSpPr>
        <p:spPr>
          <a:xfrm>
            <a:off x="190413" y="1151121"/>
            <a:ext cx="11804822" cy="5373881"/>
          </a:xfrm>
        </p:spPr>
        <p:txBody>
          <a:bodyPr>
            <a:normAutofit/>
          </a:bodyPr>
          <a:lstStyle/>
          <a:p>
            <a:pPr marL="0" indent="0" algn="ctr">
              <a:buNone/>
            </a:pPr>
            <a:endParaRPr lang="bg-BG" b="1" dirty="0"/>
          </a:p>
          <a:p>
            <a:pPr marL="0" indent="0" algn="ctr">
              <a:buNone/>
            </a:pPr>
            <a:r>
              <a:rPr lang="en-US" sz="7200" b="1" dirty="0">
                <a:solidFill>
                  <a:schemeClr val="tx2">
                    <a:lumMod val="75000"/>
                  </a:schemeClr>
                </a:solidFill>
              </a:rPr>
              <a:t>sli.do</a:t>
            </a:r>
            <a:r>
              <a:rPr lang="en-US" sz="6000" b="1" dirty="0"/>
              <a:t/>
            </a:r>
            <a:br>
              <a:rPr lang="en-US" sz="6000" b="1" dirty="0"/>
            </a:br>
            <a:r>
              <a:rPr lang="en-US" sz="11500" b="1" dirty="0" smtClean="0"/>
              <a:t>#Hibernate</a:t>
            </a:r>
            <a:endParaRPr lang="en-US" sz="6000" b="1" dirty="0"/>
          </a:p>
          <a:p>
            <a:endParaRPr lang="en-US" dirty="0"/>
          </a:p>
        </p:txBody>
      </p:sp>
      <p:sp>
        <p:nvSpPr>
          <p:cNvPr id="4" name="Title 3"/>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0408353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11566412" y="6813923"/>
            <a:ext cx="428822" cy="196477"/>
          </a:xfrm>
        </p:spPr>
        <p:txBody>
          <a:bodyPr/>
          <a:lstStyle/>
          <a:p>
            <a:fld id="{C014DD1E-5D91-48A3-AD6D-45FBA980D106}" type="slidenum">
              <a:rPr lang="en-US" smtClean="0"/>
              <a:pPr/>
              <a:t>30</a:t>
            </a:fld>
            <a:endParaRPr lang="en-US" dirty="0"/>
          </a:p>
        </p:txBody>
      </p:sp>
      <p:sp>
        <p:nvSpPr>
          <p:cNvPr id="4" name="Title 3"/>
          <p:cNvSpPr>
            <a:spLocks noGrp="1"/>
          </p:cNvSpPr>
          <p:nvPr>
            <p:ph type="title"/>
          </p:nvPr>
        </p:nvSpPr>
        <p:spPr/>
        <p:txBody>
          <a:bodyPr/>
          <a:lstStyle/>
          <a:p>
            <a:r>
              <a:rPr lang="en-US" dirty="0" smtClean="0"/>
              <a:t>Services</a:t>
            </a:r>
            <a:endParaRPr lang="bg-BG" dirty="0"/>
          </a:p>
        </p:txBody>
      </p:sp>
      <p:sp>
        <p:nvSpPr>
          <p:cNvPr id="5" name="Text Placeholder 5"/>
          <p:cNvSpPr txBox="1">
            <a:spLocks/>
          </p:cNvSpPr>
          <p:nvPr/>
        </p:nvSpPr>
        <p:spPr>
          <a:xfrm>
            <a:off x="608012" y="1677202"/>
            <a:ext cx="11125196" cy="4577389"/>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@Service</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class StudentServiceImpl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implements StudentService</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@Autowired</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private StudentDao studentDao;</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@Override</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public void register(Student student) {</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studentDao.save(student);</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@Override</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public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void </a:t>
            </a: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expel(Student </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student) {</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studentDao.delete(student);</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 The rest is omitted</a:t>
            </a: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6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Text Placeholder 5"/>
          <p:cNvSpPr txBox="1">
            <a:spLocks/>
          </p:cNvSpPr>
          <p:nvPr/>
        </p:nvSpPr>
        <p:spPr>
          <a:xfrm>
            <a:off x="608012" y="1127121"/>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StudentServiceImpl.java</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8" name="AutoShape 7"/>
          <p:cNvSpPr>
            <a:spLocks noChangeArrowheads="1"/>
          </p:cNvSpPr>
          <p:nvPr/>
        </p:nvSpPr>
        <p:spPr bwMode="auto">
          <a:xfrm>
            <a:off x="7770812" y="1905000"/>
            <a:ext cx="3352800" cy="456568"/>
          </a:xfrm>
          <a:prstGeom prst="wedgeRoundRectCallout">
            <a:avLst>
              <a:gd name="adj1" fmla="val -56854"/>
              <a:gd name="adj2" fmla="val 29378"/>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Service Implementation</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7" name="AutoShape 7"/>
          <p:cNvSpPr>
            <a:spLocks noChangeArrowheads="1"/>
          </p:cNvSpPr>
          <p:nvPr/>
        </p:nvSpPr>
        <p:spPr bwMode="auto">
          <a:xfrm>
            <a:off x="4977613" y="2531133"/>
            <a:ext cx="3352800" cy="456568"/>
          </a:xfrm>
          <a:prstGeom prst="wedgeRoundRectCallout">
            <a:avLst>
              <a:gd name="adj1" fmla="val -56854"/>
              <a:gd name="adj2" fmla="val 29378"/>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studentDao injection</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9" name="AutoShape 7"/>
          <p:cNvSpPr>
            <a:spLocks noChangeArrowheads="1"/>
          </p:cNvSpPr>
          <p:nvPr/>
        </p:nvSpPr>
        <p:spPr bwMode="auto">
          <a:xfrm>
            <a:off x="6158136" y="3965896"/>
            <a:ext cx="3352800" cy="456568"/>
          </a:xfrm>
          <a:prstGeom prst="wedgeRoundRectCallout">
            <a:avLst>
              <a:gd name="adj1" fmla="val -57179"/>
              <a:gd name="adj2" fmla="val 31763"/>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Method implementation</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3730344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31</a:t>
            </a:fld>
            <a:endParaRPr lang="en-US" dirty="0"/>
          </a:p>
        </p:txBody>
      </p:sp>
      <p:sp>
        <p:nvSpPr>
          <p:cNvPr id="3" name="Content Placeholder 2"/>
          <p:cNvSpPr>
            <a:spLocks noGrp="1"/>
          </p:cNvSpPr>
          <p:nvPr>
            <p:ph idx="1"/>
          </p:nvPr>
        </p:nvSpPr>
        <p:spPr/>
        <p:txBody>
          <a:bodyPr/>
          <a:lstStyle/>
          <a:p>
            <a:r>
              <a:rPr lang="en-GB" dirty="0">
                <a:solidFill>
                  <a:schemeClr val="tx2">
                    <a:lumMod val="75000"/>
                  </a:schemeClr>
                </a:solidFill>
              </a:rPr>
              <a:t>@</a:t>
            </a:r>
            <a:r>
              <a:rPr lang="en-GB" dirty="0" smtClean="0">
                <a:solidFill>
                  <a:schemeClr val="tx2">
                    <a:lumMod val="75000"/>
                  </a:schemeClr>
                </a:solidFill>
              </a:rPr>
              <a:t>Component </a:t>
            </a:r>
            <a:r>
              <a:rPr lang="en-GB" dirty="0" smtClean="0"/>
              <a:t>- </a:t>
            </a:r>
            <a:r>
              <a:rPr lang="en-US" dirty="0"/>
              <a:t>marks a java class as a bean so the component-scanning mechanism of spring can pick it up and pull it into the application context</a:t>
            </a:r>
            <a:endParaRPr lang="en-GB" dirty="0" smtClean="0"/>
          </a:p>
          <a:p>
            <a:r>
              <a:rPr lang="en-GB" dirty="0">
                <a:solidFill>
                  <a:schemeClr val="tx2">
                    <a:lumMod val="75000"/>
                  </a:schemeClr>
                </a:solidFill>
              </a:rPr>
              <a:t>@</a:t>
            </a:r>
            <a:r>
              <a:rPr lang="en-GB" dirty="0" smtClean="0">
                <a:solidFill>
                  <a:schemeClr val="tx2">
                    <a:lumMod val="75000"/>
                  </a:schemeClr>
                </a:solidFill>
              </a:rPr>
              <a:t>Repository </a:t>
            </a:r>
            <a:r>
              <a:rPr lang="en-GB" dirty="0" smtClean="0"/>
              <a:t>- </a:t>
            </a:r>
            <a:r>
              <a:rPr lang="en-US" dirty="0"/>
              <a:t>specialization of the </a:t>
            </a:r>
            <a:r>
              <a:rPr lang="en-US" dirty="0">
                <a:solidFill>
                  <a:schemeClr val="tx2">
                    <a:lumMod val="75000"/>
                  </a:schemeClr>
                </a:solidFill>
              </a:rPr>
              <a:t>@Component </a:t>
            </a:r>
            <a:r>
              <a:rPr lang="en-US" dirty="0"/>
              <a:t>annotation with similar use and functionality. </a:t>
            </a:r>
            <a:r>
              <a:rPr lang="en-US" dirty="0" smtClean="0"/>
              <a:t>It </a:t>
            </a:r>
            <a:r>
              <a:rPr lang="en-US" dirty="0"/>
              <a:t>also makes the unchecked exceptions (thrown from DAO methods) eligible for translation into Spring </a:t>
            </a:r>
            <a:r>
              <a:rPr lang="en-US" dirty="0" err="1"/>
              <a:t>DataAccessException</a:t>
            </a:r>
            <a:endParaRPr lang="en-GB" dirty="0" smtClean="0"/>
          </a:p>
          <a:p>
            <a:r>
              <a:rPr lang="en-GB" dirty="0">
                <a:solidFill>
                  <a:schemeClr val="tx2">
                    <a:lumMod val="75000"/>
                  </a:schemeClr>
                </a:solidFill>
              </a:rPr>
              <a:t>@</a:t>
            </a:r>
            <a:r>
              <a:rPr lang="en-GB" dirty="0" smtClean="0">
                <a:solidFill>
                  <a:schemeClr val="tx2">
                    <a:lumMod val="75000"/>
                  </a:schemeClr>
                </a:solidFill>
              </a:rPr>
              <a:t>Service </a:t>
            </a:r>
            <a:r>
              <a:rPr lang="en-GB" dirty="0" smtClean="0"/>
              <a:t>– the </a:t>
            </a:r>
            <a:r>
              <a:rPr lang="en-US" dirty="0" smtClean="0"/>
              <a:t>annotation </a:t>
            </a:r>
            <a:r>
              <a:rPr lang="en-US" dirty="0"/>
              <a:t>is also a specialization of the </a:t>
            </a:r>
            <a:r>
              <a:rPr lang="en-US" dirty="0">
                <a:solidFill>
                  <a:schemeClr val="tx2">
                    <a:lumMod val="75000"/>
                  </a:schemeClr>
                </a:solidFill>
              </a:rPr>
              <a:t>@Component</a:t>
            </a:r>
            <a:r>
              <a:rPr lang="en-US" dirty="0" smtClean="0"/>
              <a:t> annotation</a:t>
            </a:r>
            <a:r>
              <a:rPr lang="en-US" dirty="0"/>
              <a:t>. it </a:t>
            </a:r>
            <a:r>
              <a:rPr lang="en-US" dirty="0" smtClean="0"/>
              <a:t>specifies the </a:t>
            </a:r>
            <a:r>
              <a:rPr lang="en-US" dirty="0"/>
              <a:t>intent </a:t>
            </a:r>
            <a:r>
              <a:rPr lang="en-US" dirty="0" smtClean="0"/>
              <a:t>better.</a:t>
            </a:r>
            <a:endParaRPr lang="bg-BG" dirty="0"/>
          </a:p>
        </p:txBody>
      </p:sp>
      <p:sp>
        <p:nvSpPr>
          <p:cNvPr id="4" name="Title 3"/>
          <p:cNvSpPr>
            <a:spLocks noGrp="1"/>
          </p:cNvSpPr>
          <p:nvPr>
            <p:ph type="title"/>
          </p:nvPr>
        </p:nvSpPr>
        <p:spPr/>
        <p:txBody>
          <a:bodyPr/>
          <a:lstStyle/>
          <a:p>
            <a:r>
              <a:rPr lang="en-US" dirty="0" smtClean="0"/>
              <a:t>Spring Annotations</a:t>
            </a:r>
            <a:endParaRPr lang="bg-BG" dirty="0"/>
          </a:p>
        </p:txBody>
      </p:sp>
    </p:spTree>
    <p:extLst>
      <p:ext uri="{BB962C8B-B14F-4D97-AF65-F5344CB8AC3E}">
        <p14:creationId xmlns:p14="http://schemas.microsoft.com/office/powerpoint/2010/main" val="366606080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11566412" y="6813923"/>
            <a:ext cx="428822" cy="196477"/>
          </a:xfrm>
        </p:spPr>
        <p:txBody>
          <a:bodyPr/>
          <a:lstStyle/>
          <a:p>
            <a:fld id="{C014DD1E-5D91-48A3-AD6D-45FBA980D106}" type="slidenum">
              <a:rPr lang="en-US" smtClean="0"/>
              <a:pPr/>
              <a:t>32</a:t>
            </a:fld>
            <a:endParaRPr lang="en-US" dirty="0"/>
          </a:p>
        </p:txBody>
      </p:sp>
      <p:sp>
        <p:nvSpPr>
          <p:cNvPr id="4" name="Title 3"/>
          <p:cNvSpPr>
            <a:spLocks noGrp="1"/>
          </p:cNvSpPr>
          <p:nvPr>
            <p:ph type="title"/>
          </p:nvPr>
        </p:nvSpPr>
        <p:spPr/>
        <p:txBody>
          <a:bodyPr/>
          <a:lstStyle/>
          <a:p>
            <a:r>
              <a:rPr lang="en-US" dirty="0" smtClean="0"/>
              <a:t>Entry Point</a:t>
            </a:r>
            <a:endParaRPr lang="bg-BG" dirty="0"/>
          </a:p>
        </p:txBody>
      </p:sp>
      <p:sp>
        <p:nvSpPr>
          <p:cNvPr id="5" name="Text Placeholder 5"/>
          <p:cNvSpPr txBox="1">
            <a:spLocks/>
          </p:cNvSpPr>
          <p:nvPr/>
        </p:nvSpPr>
        <p:spPr>
          <a:xfrm>
            <a:off x="608012" y="1677202"/>
            <a:ext cx="11125196" cy="1622734"/>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@SpringBootApplication</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class MainApplication {</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public static void main(String[] args) {</a:t>
            </a:r>
          </a:p>
          <a:p>
            <a:pPr marL="0" lvl="1" indent="0">
              <a:lnSpc>
                <a:spcPct val="100000"/>
              </a:lnSpc>
              <a:spcBef>
                <a:spcPts val="0"/>
              </a:spcBef>
              <a:spcAft>
                <a:spcPts val="0"/>
              </a:spcAft>
              <a:buClr>
                <a:srgbClr val="F2B254"/>
              </a:buClr>
              <a:buSzPct val="100000"/>
              <a:buNone/>
            </a:pPr>
            <a:r>
              <a:rPr lang="en-US" sz="1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SpringApplication.run(MainApplication.class,args</a:t>
            </a: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p>
          <a:p>
            <a:pPr marL="0" lvl="1" indent="0">
              <a:lnSpc>
                <a:spcPct val="100000"/>
              </a:lnSpc>
              <a:spcBef>
                <a:spcPts val="0"/>
              </a:spcBef>
              <a:spcAft>
                <a:spcPts val="0"/>
              </a:spcAft>
              <a:buClr>
                <a:srgbClr val="F2B254"/>
              </a:buClr>
              <a:buSzPct val="100000"/>
              <a:buNone/>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6" name="Text Placeholder 5"/>
          <p:cNvSpPr txBox="1">
            <a:spLocks/>
          </p:cNvSpPr>
          <p:nvPr/>
        </p:nvSpPr>
        <p:spPr>
          <a:xfrm>
            <a:off x="608012" y="1127121"/>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MainApplication.java</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8" name="AutoShape 7"/>
          <p:cNvSpPr>
            <a:spLocks noChangeArrowheads="1"/>
          </p:cNvSpPr>
          <p:nvPr/>
        </p:nvSpPr>
        <p:spPr bwMode="auto">
          <a:xfrm>
            <a:off x="7770812" y="1905000"/>
            <a:ext cx="3352800" cy="456568"/>
          </a:xfrm>
          <a:prstGeom prst="wedgeRoundRectCallout">
            <a:avLst>
              <a:gd name="adj1" fmla="val -56854"/>
              <a:gd name="adj2" fmla="val 29378"/>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Spring Boot Entry Point</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1583687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11566412" y="6813923"/>
            <a:ext cx="428822" cy="196477"/>
          </a:xfrm>
        </p:spPr>
        <p:txBody>
          <a:bodyPr/>
          <a:lstStyle/>
          <a:p>
            <a:fld id="{C014DD1E-5D91-48A3-AD6D-45FBA980D106}" type="slidenum">
              <a:rPr lang="en-US" smtClean="0"/>
              <a:pPr/>
              <a:t>33</a:t>
            </a:fld>
            <a:endParaRPr lang="en-US" dirty="0"/>
          </a:p>
        </p:txBody>
      </p:sp>
      <p:sp>
        <p:nvSpPr>
          <p:cNvPr id="4" name="Title 3"/>
          <p:cNvSpPr>
            <a:spLocks noGrp="1"/>
          </p:cNvSpPr>
          <p:nvPr>
            <p:ph type="title"/>
          </p:nvPr>
        </p:nvSpPr>
        <p:spPr/>
        <p:txBody>
          <a:bodyPr/>
          <a:lstStyle/>
          <a:p>
            <a:r>
              <a:rPr lang="en-US" dirty="0" smtClean="0"/>
              <a:t>Command Line Runner</a:t>
            </a:r>
            <a:endParaRPr lang="bg-BG" dirty="0"/>
          </a:p>
        </p:txBody>
      </p:sp>
      <p:sp>
        <p:nvSpPr>
          <p:cNvPr id="5" name="Text Placeholder 5"/>
          <p:cNvSpPr txBox="1">
            <a:spLocks/>
          </p:cNvSpPr>
          <p:nvPr/>
        </p:nvSpPr>
        <p:spPr>
          <a:xfrm>
            <a:off x="608012" y="1677202"/>
            <a:ext cx="11125196" cy="4300390"/>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15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@Component</a:t>
            </a: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class ConsoleRunner </a:t>
            </a:r>
            <a:r>
              <a:rPr lang="en-US" sz="15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implements CommandLineRunner </a:t>
            </a: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endPar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5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@Autowired</a:t>
            </a: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private StudentService studentService;</a:t>
            </a:r>
          </a:p>
          <a:p>
            <a:pPr marL="0" lvl="1" indent="0">
              <a:lnSpc>
                <a:spcPct val="100000"/>
              </a:lnSpc>
              <a:spcBef>
                <a:spcPts val="0"/>
              </a:spcBef>
              <a:spcAft>
                <a:spcPts val="0"/>
              </a:spcAft>
              <a:buClr>
                <a:srgbClr val="F2B254"/>
              </a:buClr>
              <a:buSzPct val="100000"/>
              <a:buNone/>
            </a:pPr>
            <a:endPar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5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@Autowired</a:t>
            </a: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private MajorService majorService;</a:t>
            </a:r>
          </a:p>
          <a:p>
            <a:pPr marL="0" lvl="1" indent="0">
              <a:lnSpc>
                <a:spcPct val="100000"/>
              </a:lnSpc>
              <a:spcBef>
                <a:spcPts val="0"/>
              </a:spcBef>
              <a:spcAft>
                <a:spcPts val="0"/>
              </a:spcAft>
              <a:buClr>
                <a:srgbClr val="F2B254"/>
              </a:buClr>
              <a:buSzPct val="100000"/>
              <a:buNone/>
            </a:pPr>
            <a:endPar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@Override</a:t>
            </a: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public void run(String... strings) throws Exception {</a:t>
            </a:r>
          </a:p>
          <a:p>
            <a:pPr marL="0" lvl="1" indent="0">
              <a:lnSpc>
                <a:spcPct val="100000"/>
              </a:lnSpc>
              <a:spcBef>
                <a:spcPts val="0"/>
              </a:spcBef>
              <a:spcAft>
                <a:spcPts val="0"/>
              </a:spcAft>
              <a:buClr>
                <a:srgbClr val="F2B254"/>
              </a:buClr>
              <a:buSzPct val="100000"/>
              <a:buNone/>
            </a:pPr>
            <a:endPar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Major major = new Major("Java DB Fundamentals");</a:t>
            </a: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Student student = new Student("John",new Date(), </a:t>
            </a: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major</a:t>
            </a:r>
            <a:r>
              <a:rPr lang="en-US" sz="15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endPar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15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majorService.create(major);</a:t>
            </a:r>
            <a:endParaRPr lang="en-US" sz="15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en-US" sz="15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a:t>
            </a:r>
            <a:r>
              <a:rPr lang="en-US" sz="15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studentService.register(student</a:t>
            </a:r>
            <a:r>
              <a:rPr lang="en-US" sz="15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a:t>
            </a:r>
          </a:p>
          <a:p>
            <a:pPr marL="0" lvl="1" indent="0">
              <a:lnSpc>
                <a:spcPct val="100000"/>
              </a:lnSpc>
              <a:spcBef>
                <a:spcPts val="0"/>
              </a:spcBef>
              <a:spcAft>
                <a:spcPts val="0"/>
              </a:spcAft>
              <a:buClr>
                <a:srgbClr val="F2B254"/>
              </a:buClr>
              <a:buSzPct val="100000"/>
              <a:buNone/>
            </a:pPr>
            <a:r>
              <a:rPr lang="en-US" sz="15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p>
          <a:p>
            <a:pPr marL="0" lvl="1" indent="0">
              <a:lnSpc>
                <a:spcPct val="100000"/>
              </a:lnSpc>
              <a:spcBef>
                <a:spcPts val="0"/>
              </a:spcBef>
              <a:spcAft>
                <a:spcPts val="0"/>
              </a:spcAft>
              <a:buClr>
                <a:srgbClr val="F2B254"/>
              </a:buClr>
              <a:buSzPct val="100000"/>
              <a:buNone/>
            </a:pPr>
            <a:r>
              <a:rPr lang="en-US" sz="15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endParaRPr lang="en-US" sz="15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Text Placeholder 5"/>
          <p:cNvSpPr txBox="1">
            <a:spLocks/>
          </p:cNvSpPr>
          <p:nvPr/>
        </p:nvSpPr>
        <p:spPr>
          <a:xfrm>
            <a:off x="608012" y="1127121"/>
            <a:ext cx="11125196" cy="545516"/>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gn="ctr">
              <a:lnSpc>
                <a:spcPct val="100000"/>
              </a:lnSpc>
              <a:spcBef>
                <a:spcPts val="0"/>
              </a:spcBef>
              <a:spcAft>
                <a:spcPts val="0"/>
              </a:spcAft>
              <a:buClr>
                <a:srgbClr val="F2B254"/>
              </a:buClr>
              <a:buSzPct val="100000"/>
              <a:buNone/>
            </a:pPr>
            <a:r>
              <a:rPr lang="en-US" sz="26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CommandLineRunner.java</a:t>
            </a: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8" name="AutoShape 7"/>
          <p:cNvSpPr>
            <a:spLocks noChangeArrowheads="1"/>
          </p:cNvSpPr>
          <p:nvPr/>
        </p:nvSpPr>
        <p:spPr bwMode="auto">
          <a:xfrm>
            <a:off x="2436812" y="1399879"/>
            <a:ext cx="3352800" cy="456568"/>
          </a:xfrm>
          <a:prstGeom prst="wedgeRoundRectCallout">
            <a:avLst>
              <a:gd name="adj1" fmla="val -56854"/>
              <a:gd name="adj2" fmla="val 29378"/>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Component</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7" name="AutoShape 7"/>
          <p:cNvSpPr>
            <a:spLocks noChangeArrowheads="1"/>
          </p:cNvSpPr>
          <p:nvPr/>
        </p:nvSpPr>
        <p:spPr bwMode="auto">
          <a:xfrm>
            <a:off x="5561012" y="2438400"/>
            <a:ext cx="3352800" cy="456568"/>
          </a:xfrm>
          <a:prstGeom prst="wedgeRoundRectCallout">
            <a:avLst>
              <a:gd name="adj1" fmla="val -56854"/>
              <a:gd name="adj2" fmla="val 29378"/>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Student service</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9" name="AutoShape 7"/>
          <p:cNvSpPr>
            <a:spLocks noChangeArrowheads="1"/>
          </p:cNvSpPr>
          <p:nvPr/>
        </p:nvSpPr>
        <p:spPr bwMode="auto">
          <a:xfrm>
            <a:off x="5180012" y="3199598"/>
            <a:ext cx="3352800" cy="456568"/>
          </a:xfrm>
          <a:prstGeom prst="wedgeRoundRectCallout">
            <a:avLst>
              <a:gd name="adj1" fmla="val -56854"/>
              <a:gd name="adj2" fmla="val 29378"/>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Major service</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10" name="AutoShape 7"/>
          <p:cNvSpPr>
            <a:spLocks noChangeArrowheads="1"/>
          </p:cNvSpPr>
          <p:nvPr/>
        </p:nvSpPr>
        <p:spPr bwMode="auto">
          <a:xfrm>
            <a:off x="5561012" y="5027600"/>
            <a:ext cx="3352800" cy="456568"/>
          </a:xfrm>
          <a:prstGeom prst="wedgeRoundRectCallout">
            <a:avLst>
              <a:gd name="adj1" fmla="val -56854"/>
              <a:gd name="adj2" fmla="val 29378"/>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Persist data</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330070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P spid="9" grpId="0" animBg="1"/>
      <p:bldP spid="1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p:txBody>
          <a:bodyPr/>
          <a:lstStyle/>
          <a:p>
            <a:fld id="{C014DD1E-5D91-48A3-AD6D-45FBA980D106}" type="slidenum">
              <a:rPr lang="en-US" smtClean="0"/>
              <a:pPr/>
              <a:t>34</a:t>
            </a:fld>
            <a:endParaRPr lang="en-US" dirty="0"/>
          </a:p>
        </p:txBody>
      </p:sp>
      <p:sp>
        <p:nvSpPr>
          <p:cNvPr id="5" name="Content Placeholder 4"/>
          <p:cNvSpPr>
            <a:spLocks noGrp="1"/>
          </p:cNvSpPr>
          <p:nvPr>
            <p:ph idx="1"/>
          </p:nvPr>
        </p:nvSpPr>
        <p:spPr>
          <a:xfrm>
            <a:off x="190412" y="1151121"/>
            <a:ext cx="11804821" cy="5570355"/>
          </a:xfrm>
        </p:spPr>
        <p:txBody>
          <a:bodyPr>
            <a:noAutofit/>
          </a:bodyPr>
          <a:lstStyle/>
          <a:p>
            <a:pPr marL="444500" indent="-444500">
              <a:lnSpc>
                <a:spcPct val="100000"/>
              </a:lnSpc>
              <a:buFontTx/>
              <a:buAutoNum type="arabicPeriod"/>
            </a:pPr>
            <a:r>
              <a:rPr lang="en-US" sz="3200" dirty="0"/>
              <a:t>Spring Data</a:t>
            </a:r>
          </a:p>
          <a:p>
            <a:pPr marL="444500" indent="-444500">
              <a:lnSpc>
                <a:spcPct val="100000"/>
              </a:lnSpc>
              <a:buFontTx/>
              <a:buAutoNum type="arabicPeriod"/>
            </a:pPr>
            <a:r>
              <a:rPr lang="en-US" sz="3200" dirty="0"/>
              <a:t>Repository</a:t>
            </a:r>
          </a:p>
          <a:p>
            <a:pPr marL="444500" indent="-444500">
              <a:lnSpc>
                <a:spcPct val="100000"/>
              </a:lnSpc>
              <a:buFontTx/>
              <a:buAutoNum type="arabicPeriod"/>
            </a:pPr>
            <a:r>
              <a:rPr lang="en-US" sz="3200" dirty="0"/>
              <a:t>Services</a:t>
            </a:r>
            <a:endParaRPr lang="en-US" sz="3200" dirty="0"/>
          </a:p>
        </p:txBody>
      </p:sp>
      <p:sp>
        <p:nvSpPr>
          <p:cNvPr id="4" name="Title 3"/>
          <p:cNvSpPr>
            <a:spLocks noGrp="1"/>
          </p:cNvSpPr>
          <p:nvPr>
            <p:ph type="title"/>
          </p:nvPr>
        </p:nvSpPr>
        <p:spPr/>
        <p:txBody>
          <a:bodyPr>
            <a:normAutofit/>
          </a:bodyPr>
          <a:lstStyle/>
          <a:p>
            <a:r>
              <a:rPr lang="en-US" dirty="0"/>
              <a:t>Summary</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2196" y="3505200"/>
            <a:ext cx="3908432" cy="2899531"/>
          </a:xfrm>
          <a:prstGeom prst="rect">
            <a:avLst/>
          </a:prstGeom>
        </p:spPr>
      </p:pic>
    </p:spTree>
    <p:extLst>
      <p:ext uri="{BB962C8B-B14F-4D97-AF65-F5344CB8AC3E}">
        <p14:creationId xmlns:p14="http://schemas.microsoft.com/office/powerpoint/2010/main" val="166918502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normAutofit/>
          </a:bodyPr>
          <a:lstStyle/>
          <a:p>
            <a:r>
              <a:rPr lang="en-GB" dirty="0" smtClean="0"/>
              <a:t>JDBC</a:t>
            </a:r>
            <a:endParaRPr lang="en-US" dirty="0"/>
          </a:p>
        </p:txBody>
      </p:sp>
      <p:sp>
        <p:nvSpPr>
          <p:cNvPr id="3" name="Text Placeholder 2"/>
          <p:cNvSpPr>
            <a:spLocks noGrp="1"/>
          </p:cNvSpPr>
          <p:nvPr>
            <p:ph type="body" sz="quarter" idx="10"/>
          </p:nvPr>
        </p:nvSpPr>
        <p:spPr>
          <a:xfrm>
            <a:off x="1529384" y="6400802"/>
            <a:ext cx="10482604" cy="351754"/>
          </a:xfrm>
        </p:spPr>
        <p:txBody>
          <a:bodyPr/>
          <a:lstStyle/>
          <a:p>
            <a:r>
              <a:rPr lang="en-US" dirty="0">
                <a:hlinkClick r:id="rId3"/>
              </a:rPr>
              <a:t>https://softuni.bg/courses/</a:t>
            </a:r>
            <a:endParaRPr lang="en-US" dirty="0"/>
          </a:p>
        </p:txBody>
      </p:sp>
      <p:pic>
        <p:nvPicPr>
          <p:cNvPr id="14" name="Picture 13">
            <a:hlinkClick r:id="rId4"/>
          </p:cNvPr>
          <p:cNvPicPr>
            <a:picLocks noChangeAspect="1"/>
          </p:cNvPicPr>
          <p:nvPr/>
        </p:nvPicPr>
        <p:blipFill>
          <a:blip r:embed="rId5"/>
          <a:stretch>
            <a:fillRect/>
          </a:stretch>
        </p:blipFill>
        <p:spPr>
          <a:xfrm>
            <a:off x="9980612" y="2709376"/>
            <a:ext cx="1726158" cy="932887"/>
          </a:xfrm>
          <a:prstGeom prst="roundRect">
            <a:avLst>
              <a:gd name="adj" fmla="val 2953"/>
            </a:avLst>
          </a:prstGeom>
        </p:spPr>
      </p:pic>
      <p:pic>
        <p:nvPicPr>
          <p:cNvPr id="15" name="Picture 14">
            <a:hlinkClick r:id="rId6"/>
          </p:cNvPr>
          <p:cNvPicPr>
            <a:picLocks noChangeAspect="1"/>
          </p:cNvPicPr>
          <p:nvPr/>
        </p:nvPicPr>
        <p:blipFill>
          <a:blip r:embed="rId7"/>
          <a:stretch>
            <a:fillRect/>
          </a:stretch>
        </p:blipFill>
        <p:spPr>
          <a:xfrm>
            <a:off x="3115840" y="1255208"/>
            <a:ext cx="1752140" cy="804013"/>
          </a:xfrm>
          <a:prstGeom prst="roundRect">
            <a:avLst>
              <a:gd name="adj" fmla="val 3159"/>
            </a:avLst>
          </a:prstGeom>
        </p:spPr>
      </p:pic>
      <p:pic>
        <p:nvPicPr>
          <p:cNvPr id="17" name="Picture 16">
            <a:hlinkClick r:id="rId8"/>
          </p:cNvPr>
          <p:cNvPicPr>
            <a:picLocks noChangeAspect="1"/>
          </p:cNvPicPr>
          <p:nvPr/>
        </p:nvPicPr>
        <p:blipFill>
          <a:blip r:embed="rId9"/>
          <a:stretch>
            <a:fillRect/>
          </a:stretch>
        </p:blipFill>
        <p:spPr>
          <a:xfrm>
            <a:off x="5468146" y="1255208"/>
            <a:ext cx="2040956" cy="804013"/>
          </a:xfrm>
          <a:prstGeom prst="roundRect">
            <a:avLst>
              <a:gd name="adj" fmla="val 3159"/>
            </a:avLst>
          </a:prstGeom>
        </p:spPr>
      </p:pic>
      <p:pic>
        <p:nvPicPr>
          <p:cNvPr id="19" name="Picture 18">
            <a:hlinkClick r:id="rId10"/>
          </p:cNvPr>
          <p:cNvPicPr>
            <a:picLocks noChangeAspect="1"/>
          </p:cNvPicPr>
          <p:nvPr/>
        </p:nvPicPr>
        <p:blipFill>
          <a:blip r:embed="rId11"/>
          <a:stretch>
            <a:fillRect/>
          </a:stretch>
        </p:blipFill>
        <p:spPr>
          <a:xfrm>
            <a:off x="512764" y="1255208"/>
            <a:ext cx="2093874" cy="804013"/>
          </a:xfrm>
          <a:prstGeom prst="roundRect">
            <a:avLst>
              <a:gd name="adj" fmla="val 3159"/>
            </a:avLst>
          </a:prstGeom>
        </p:spPr>
      </p:pic>
      <p:pic>
        <p:nvPicPr>
          <p:cNvPr id="20" name="Picture 19">
            <a:hlinkClick r:id="rId12"/>
          </p:cNvPr>
          <p:cNvPicPr>
            <a:picLocks noChangeAspect="1"/>
          </p:cNvPicPr>
          <p:nvPr/>
        </p:nvPicPr>
        <p:blipFill>
          <a:blip r:embed="rId13"/>
          <a:stretch>
            <a:fillRect/>
          </a:stretch>
        </p:blipFill>
        <p:spPr>
          <a:xfrm>
            <a:off x="512764" y="5373443"/>
            <a:ext cx="3352800" cy="849557"/>
          </a:xfrm>
          <a:prstGeom prst="roundRect">
            <a:avLst>
              <a:gd name="adj" fmla="val 3159"/>
            </a:avLst>
          </a:prstGeom>
        </p:spPr>
      </p:pic>
      <p:pic>
        <p:nvPicPr>
          <p:cNvPr id="22" name="Picture 21">
            <a:hlinkClick r:id="rId14"/>
          </p:cNvPr>
          <p:cNvPicPr>
            <a:picLocks noChangeAspect="1"/>
          </p:cNvPicPr>
          <p:nvPr/>
        </p:nvPicPr>
        <p:blipFill>
          <a:blip r:embed="rId15"/>
          <a:stretch>
            <a:fillRect/>
          </a:stretch>
        </p:blipFill>
        <p:spPr>
          <a:xfrm>
            <a:off x="4358563" y="5373443"/>
            <a:ext cx="2753589" cy="849556"/>
          </a:xfrm>
          <a:prstGeom prst="roundRect">
            <a:avLst>
              <a:gd name="adj" fmla="val 2953"/>
            </a:avLst>
          </a:prstGeom>
        </p:spPr>
      </p:pic>
      <p:pic>
        <p:nvPicPr>
          <p:cNvPr id="23" name="Picture 22">
            <a:hlinkClick r:id="rId16"/>
          </p:cNvPr>
          <p:cNvPicPr>
            <a:picLocks noChangeAspect="1"/>
          </p:cNvPicPr>
          <p:nvPr/>
        </p:nvPicPr>
        <p:blipFill>
          <a:blip r:embed="rId17"/>
          <a:stretch>
            <a:fillRect/>
          </a:stretch>
        </p:blipFill>
        <p:spPr>
          <a:xfrm>
            <a:off x="7633728" y="5373443"/>
            <a:ext cx="4073042" cy="849556"/>
          </a:xfrm>
          <a:prstGeom prst="roundRect">
            <a:avLst>
              <a:gd name="adj" fmla="val 3159"/>
            </a:avLst>
          </a:prstGeom>
        </p:spPr>
      </p:pic>
      <p:pic>
        <p:nvPicPr>
          <p:cNvPr id="24" name="Picture 23">
            <a:hlinkClick r:id="rId18"/>
          </p:cNvPr>
          <p:cNvPicPr>
            <a:picLocks noChangeAspect="1"/>
          </p:cNvPicPr>
          <p:nvPr/>
        </p:nvPicPr>
        <p:blipFill>
          <a:blip r:embed="rId19"/>
          <a:stretch>
            <a:fillRect/>
          </a:stretch>
        </p:blipFill>
        <p:spPr>
          <a:xfrm>
            <a:off x="8075612" y="1276030"/>
            <a:ext cx="3631158" cy="783191"/>
          </a:xfrm>
          <a:prstGeom prst="roundRect">
            <a:avLst>
              <a:gd name="adj" fmla="val 3159"/>
            </a:avLst>
          </a:prstGeom>
        </p:spPr>
      </p:pic>
      <p:pic>
        <p:nvPicPr>
          <p:cNvPr id="25" name="Picture 24">
            <a:hlinkClick r:id="rId20"/>
          </p:cNvPr>
          <p:cNvPicPr>
            <a:picLocks noChangeAspect="1"/>
          </p:cNvPicPr>
          <p:nvPr/>
        </p:nvPicPr>
        <p:blipFill>
          <a:blip r:embed="rId21"/>
          <a:stretch>
            <a:fillRect/>
          </a:stretch>
        </p:blipFill>
        <p:spPr>
          <a:xfrm>
            <a:off x="5713413" y="4251041"/>
            <a:ext cx="5993358" cy="550371"/>
          </a:xfrm>
          <a:prstGeom prst="roundRect">
            <a:avLst>
              <a:gd name="adj" fmla="val 3159"/>
            </a:avLst>
          </a:prstGeom>
        </p:spPr>
      </p:pic>
      <p:pic>
        <p:nvPicPr>
          <p:cNvPr id="4" name="Picture 3">
            <a:hlinkClick r:id="rId22"/>
          </p:cNvPr>
          <p:cNvPicPr>
            <a:picLocks noChangeAspect="1"/>
          </p:cNvPicPr>
          <p:nvPr/>
        </p:nvPicPr>
        <p:blipFill>
          <a:blip r:embed="rId23"/>
          <a:stretch>
            <a:fillRect/>
          </a:stretch>
        </p:blipFill>
        <p:spPr>
          <a:xfrm>
            <a:off x="512764" y="2380769"/>
            <a:ext cx="1922519" cy="854925"/>
          </a:xfrm>
          <a:prstGeom prst="roundRect">
            <a:avLst>
              <a:gd name="adj" fmla="val 3159"/>
            </a:avLst>
          </a:prstGeom>
        </p:spPr>
      </p:pic>
    </p:spTree>
    <p:extLst>
      <p:ext uri="{BB962C8B-B14F-4D97-AF65-F5344CB8AC3E}">
        <p14:creationId xmlns:p14="http://schemas.microsoft.com/office/powerpoint/2010/main" val="116807316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normAutofit/>
          </a:bodyPr>
          <a:lstStyle/>
          <a:p>
            <a:r>
              <a:rPr lang="en-US" dirty="0"/>
              <a:t>SoftUni Diamond Partners</a:t>
            </a:r>
            <a:endParaRPr lang="bg-BG" dirty="0"/>
          </a:p>
        </p:txBody>
      </p:sp>
      <p:pic>
        <p:nvPicPr>
          <p:cNvPr id="18" name="Picture 17">
            <a:hlinkClick r:id="rId3"/>
          </p:cNvPr>
          <p:cNvPicPr>
            <a:picLocks noChangeAspect="1"/>
          </p:cNvPicPr>
          <p:nvPr/>
        </p:nvPicPr>
        <p:blipFill>
          <a:blip r:embed="rId4"/>
          <a:stretch>
            <a:fillRect/>
          </a:stretch>
        </p:blipFill>
        <p:spPr>
          <a:xfrm>
            <a:off x="3893819" y="2661600"/>
            <a:ext cx="2113939" cy="1125018"/>
          </a:xfrm>
          <a:prstGeom prst="roundRect">
            <a:avLst>
              <a:gd name="adj" fmla="val 2953"/>
            </a:avLst>
          </a:prstGeom>
        </p:spPr>
      </p:pic>
      <p:pic>
        <p:nvPicPr>
          <p:cNvPr id="19" name="Picture 18">
            <a:hlinkClick r:id="rId5"/>
          </p:cNvPr>
          <p:cNvPicPr>
            <a:picLocks noChangeAspect="1"/>
          </p:cNvPicPr>
          <p:nvPr/>
        </p:nvPicPr>
        <p:blipFill>
          <a:blip r:embed="rId6"/>
          <a:stretch>
            <a:fillRect/>
          </a:stretch>
        </p:blipFill>
        <p:spPr>
          <a:xfrm>
            <a:off x="3893820" y="1226382"/>
            <a:ext cx="2113939" cy="970033"/>
          </a:xfrm>
          <a:prstGeom prst="roundRect">
            <a:avLst>
              <a:gd name="adj" fmla="val 3159"/>
            </a:avLst>
          </a:prstGeom>
        </p:spPr>
      </p:pic>
      <p:pic>
        <p:nvPicPr>
          <p:cNvPr id="20" name="Picture 19">
            <a:hlinkClick r:id="rId7"/>
          </p:cNvPr>
          <p:cNvPicPr>
            <a:picLocks noChangeAspect="1"/>
          </p:cNvPicPr>
          <p:nvPr/>
        </p:nvPicPr>
        <p:blipFill>
          <a:blip r:embed="rId8"/>
          <a:stretch>
            <a:fillRect/>
          </a:stretch>
        </p:blipFill>
        <p:spPr>
          <a:xfrm>
            <a:off x="492900" y="4250945"/>
            <a:ext cx="2531350" cy="997199"/>
          </a:xfrm>
          <a:prstGeom prst="roundRect">
            <a:avLst>
              <a:gd name="adj" fmla="val 3159"/>
            </a:avLst>
          </a:prstGeom>
        </p:spPr>
      </p:pic>
      <p:pic>
        <p:nvPicPr>
          <p:cNvPr id="21" name="Picture 20">
            <a:hlinkClick r:id="rId9"/>
          </p:cNvPr>
          <p:cNvPicPr>
            <a:picLocks noChangeAspect="1"/>
          </p:cNvPicPr>
          <p:nvPr/>
        </p:nvPicPr>
        <p:blipFill>
          <a:blip r:embed="rId10"/>
          <a:stretch>
            <a:fillRect/>
          </a:stretch>
        </p:blipFill>
        <p:spPr>
          <a:xfrm>
            <a:off x="493384" y="1229072"/>
            <a:ext cx="2519230" cy="967343"/>
          </a:xfrm>
          <a:prstGeom prst="roundRect">
            <a:avLst>
              <a:gd name="adj" fmla="val 3159"/>
            </a:avLst>
          </a:prstGeom>
        </p:spPr>
      </p:pic>
      <p:pic>
        <p:nvPicPr>
          <p:cNvPr id="22" name="Picture 21">
            <a:hlinkClick r:id="rId11"/>
          </p:cNvPr>
          <p:cNvPicPr>
            <a:picLocks noChangeAspect="1"/>
          </p:cNvPicPr>
          <p:nvPr/>
        </p:nvPicPr>
        <p:blipFill>
          <a:blip r:embed="rId12"/>
          <a:stretch>
            <a:fillRect/>
          </a:stretch>
        </p:blipFill>
        <p:spPr>
          <a:xfrm>
            <a:off x="6749318" y="2661600"/>
            <a:ext cx="4497427" cy="1125018"/>
          </a:xfrm>
          <a:prstGeom prst="roundRect">
            <a:avLst>
              <a:gd name="adj" fmla="val 3159"/>
            </a:avLst>
          </a:prstGeom>
        </p:spPr>
      </p:pic>
      <p:pic>
        <p:nvPicPr>
          <p:cNvPr id="23" name="Picture 22">
            <a:hlinkClick r:id="rId13"/>
          </p:cNvPr>
          <p:cNvPicPr>
            <a:picLocks noChangeAspect="1"/>
          </p:cNvPicPr>
          <p:nvPr/>
        </p:nvPicPr>
        <p:blipFill>
          <a:blip r:embed="rId14"/>
          <a:stretch>
            <a:fillRect/>
          </a:stretch>
        </p:blipFill>
        <p:spPr>
          <a:xfrm>
            <a:off x="3386248" y="4250944"/>
            <a:ext cx="3232130" cy="997200"/>
          </a:xfrm>
          <a:prstGeom prst="roundRect">
            <a:avLst>
              <a:gd name="adj" fmla="val 2953"/>
            </a:avLst>
          </a:prstGeom>
        </p:spPr>
      </p:pic>
      <p:pic>
        <p:nvPicPr>
          <p:cNvPr id="24" name="Picture 23">
            <a:hlinkClick r:id="rId15"/>
          </p:cNvPr>
          <p:cNvPicPr>
            <a:picLocks noChangeAspect="1"/>
          </p:cNvPicPr>
          <p:nvPr/>
        </p:nvPicPr>
        <p:blipFill>
          <a:blip r:embed="rId16"/>
          <a:stretch>
            <a:fillRect/>
          </a:stretch>
        </p:blipFill>
        <p:spPr>
          <a:xfrm>
            <a:off x="6980377" y="4250944"/>
            <a:ext cx="4838688" cy="1009256"/>
          </a:xfrm>
          <a:prstGeom prst="roundRect">
            <a:avLst>
              <a:gd name="adj" fmla="val 3159"/>
            </a:avLst>
          </a:prstGeom>
        </p:spPr>
      </p:pic>
      <p:pic>
        <p:nvPicPr>
          <p:cNvPr id="25" name="Picture 24">
            <a:hlinkClick r:id="rId17"/>
          </p:cNvPr>
          <p:cNvPicPr>
            <a:picLocks noChangeAspect="1"/>
          </p:cNvPicPr>
          <p:nvPr/>
        </p:nvPicPr>
        <p:blipFill>
          <a:blip r:embed="rId18"/>
          <a:stretch>
            <a:fillRect/>
          </a:stretch>
        </p:blipFill>
        <p:spPr>
          <a:xfrm>
            <a:off x="6749318" y="1226382"/>
            <a:ext cx="4497427" cy="970033"/>
          </a:xfrm>
          <a:prstGeom prst="roundRect">
            <a:avLst>
              <a:gd name="adj" fmla="val 3159"/>
            </a:avLst>
          </a:prstGeom>
        </p:spPr>
      </p:pic>
      <p:pic>
        <p:nvPicPr>
          <p:cNvPr id="26" name="Picture 25">
            <a:hlinkClick r:id="rId19"/>
          </p:cNvPr>
          <p:cNvPicPr>
            <a:picLocks noChangeAspect="1"/>
          </p:cNvPicPr>
          <p:nvPr/>
        </p:nvPicPr>
        <p:blipFill>
          <a:blip r:embed="rId20"/>
          <a:stretch>
            <a:fillRect/>
          </a:stretch>
        </p:blipFill>
        <p:spPr>
          <a:xfrm>
            <a:off x="492900" y="5741935"/>
            <a:ext cx="7174822" cy="658865"/>
          </a:xfrm>
          <a:prstGeom prst="roundRect">
            <a:avLst>
              <a:gd name="adj" fmla="val 3159"/>
            </a:avLst>
          </a:prstGeom>
        </p:spPr>
      </p:pic>
      <p:pic>
        <p:nvPicPr>
          <p:cNvPr id="27" name="Picture 26">
            <a:hlinkClick r:id="rId21"/>
          </p:cNvPr>
          <p:cNvPicPr>
            <a:picLocks noChangeAspect="1"/>
          </p:cNvPicPr>
          <p:nvPr/>
        </p:nvPicPr>
        <p:blipFill>
          <a:blip r:embed="rId22"/>
          <a:stretch>
            <a:fillRect/>
          </a:stretch>
        </p:blipFill>
        <p:spPr>
          <a:xfrm>
            <a:off x="492900" y="2661600"/>
            <a:ext cx="2531350" cy="1125018"/>
          </a:xfrm>
          <a:prstGeom prst="roundRect">
            <a:avLst>
              <a:gd name="adj" fmla="val 3159"/>
            </a:avLst>
          </a:prstGeom>
        </p:spPr>
      </p:pic>
    </p:spTree>
    <p:extLst>
      <p:ext uri="{BB962C8B-B14F-4D97-AF65-F5344CB8AC3E}">
        <p14:creationId xmlns:p14="http://schemas.microsoft.com/office/powerpoint/2010/main" val="178251646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License</a:t>
            </a:r>
          </a:p>
        </p:txBody>
      </p:sp>
      <p:sp>
        <p:nvSpPr>
          <p:cNvPr id="3" name="Content Placeholder 2"/>
          <p:cNvSpPr>
            <a:spLocks noGrp="1"/>
          </p:cNvSpPr>
          <p:nvPr>
            <p:ph idx="4294967295"/>
          </p:nvPr>
        </p:nvSpPr>
        <p:spPr>
          <a:xfrm>
            <a:off x="190413" y="1151121"/>
            <a:ext cx="11804822" cy="1796243"/>
          </a:xfrm>
        </p:spPr>
        <p:txBody>
          <a:bodyPr>
            <a:normAutofit/>
          </a:bodyPr>
          <a:lstStyle/>
          <a:p>
            <a:r>
              <a:rPr lang="en-US" dirty="0"/>
              <a:t>This course (slides, examples, demos, videos, homework, etc.)</a:t>
            </a:r>
            <a:br>
              <a:rPr lang="en-US" dirty="0"/>
            </a:br>
            <a:r>
              <a:rPr lang="en-US" dirty="0"/>
              <a:t>is licensed under the "</a:t>
            </a:r>
            <a:r>
              <a:rPr lang="en-US" dirty="0">
                <a:hlinkClick r:id="rId3"/>
              </a:rPr>
              <a:t>Creative Commons </a:t>
            </a:r>
            <a:r>
              <a:rPr lang="en-US" noProof="1">
                <a:hlinkClick r:id="rId3"/>
              </a:rPr>
              <a:t>Attribution-NonCommercial-ShareAlike</a:t>
            </a:r>
            <a:r>
              <a:rPr lang="en-US" dirty="0">
                <a:hlinkClick r:id="rId3"/>
              </a:rPr>
              <a:t> 4.0 International</a:t>
            </a:r>
            <a:r>
              <a:rPr lang="en-US" dirty="0"/>
              <a:t>" license</a:t>
            </a:r>
            <a:endParaRPr lang="en-US" sz="2000" dirty="0"/>
          </a:p>
        </p:txBody>
      </p:sp>
      <p:sp>
        <p:nvSpPr>
          <p:cNvPr id="4" name="Slide Number Placeholder 3"/>
          <p:cNvSpPr>
            <a:spLocks noGrp="1"/>
          </p:cNvSpPr>
          <p:nvPr>
            <p:ph type="sldNum" sz="quarter" idx="4"/>
          </p:nvPr>
        </p:nvSpPr>
        <p:spPr>
          <a:xfrm>
            <a:off x="11566412" y="6525002"/>
            <a:ext cx="428822" cy="196477"/>
          </a:xfrm>
        </p:spPr>
        <p:txBody>
          <a:bodyPr/>
          <a:lstStyle/>
          <a:p>
            <a:fld id="{C014DD1E-5D91-48A3-AD6D-45FBA980D106}" type="slidenum">
              <a:rPr lang="en-US" smtClean="0"/>
              <a:pPr/>
              <a:t>37</a:t>
            </a:fld>
            <a:endParaRPr lang="en-US" dirty="0"/>
          </a:p>
        </p:txBody>
      </p:sp>
      <p:pic>
        <p:nvPicPr>
          <p:cNvPr id="8" name="Picture 4" title="CC-BY-NC-SA License">
            <a:hlinkClick r:id="rId3" tooltip="This work is licensed under the &quot;Creative Commons Attribution-NonCommercial-ShareAlike 4.0 International&quot; license"/>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7637" y="3281192"/>
            <a:ext cx="3170776" cy="1109380"/>
          </a:xfrm>
          <a:prstGeom prst="roundRect">
            <a:avLst>
              <a:gd name="adj" fmla="val 4326"/>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
        <p:nvSpPr>
          <p:cNvPr id="6" name="Content Placeholder 2"/>
          <p:cNvSpPr>
            <a:spLocks noGrp="1"/>
          </p:cNvSpPr>
          <p:nvPr>
            <p:ph idx="4294967295"/>
          </p:nvPr>
        </p:nvSpPr>
        <p:spPr>
          <a:xfrm>
            <a:off x="188815" y="4724400"/>
            <a:ext cx="11804822" cy="1997079"/>
          </a:xfrm>
        </p:spPr>
        <p:txBody>
          <a:bodyPr>
            <a:normAutofit/>
          </a:bodyPr>
          <a:lstStyle/>
          <a:p>
            <a:pPr>
              <a:spcBef>
                <a:spcPts val="1800"/>
              </a:spcBef>
            </a:pPr>
            <a:r>
              <a:rPr lang="en-US" sz="2400" dirty="0"/>
              <a:t>Attribution: this work may contain portions from</a:t>
            </a:r>
          </a:p>
          <a:p>
            <a:pPr lvl="1"/>
            <a:r>
              <a:rPr lang="en-US" sz="2000" dirty="0"/>
              <a:t>"</a:t>
            </a:r>
            <a:r>
              <a:rPr lang="en-US" sz="2000" dirty="0">
                <a:hlinkClick r:id="rId5"/>
              </a:rPr>
              <a:t>Databases</a:t>
            </a:r>
            <a:r>
              <a:rPr lang="en-US" sz="2000" dirty="0"/>
              <a:t>" course by </a:t>
            </a:r>
            <a:r>
              <a:rPr lang="en-US" sz="2000" noProof="1"/>
              <a:t>Telerik Academy</a:t>
            </a:r>
            <a:r>
              <a:rPr lang="en-US" sz="2000" dirty="0"/>
              <a:t> under </a:t>
            </a:r>
            <a:r>
              <a:rPr lang="en-US" sz="2000" dirty="0">
                <a:hlinkClick r:id="rId6"/>
              </a:rPr>
              <a:t>CC-BY-NC-SA</a:t>
            </a:r>
            <a:r>
              <a:rPr lang="en-US" sz="2000" dirty="0"/>
              <a:t> license</a:t>
            </a:r>
          </a:p>
        </p:txBody>
      </p:sp>
    </p:spTree>
    <p:extLst>
      <p:ext uri="{BB962C8B-B14F-4D97-AF65-F5344CB8AC3E}">
        <p14:creationId xmlns:p14="http://schemas.microsoft.com/office/powerpoint/2010/main" val="400776588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259899" y="103056"/>
            <a:ext cx="9074150" cy="936625"/>
          </a:xfrm>
        </p:spPr>
        <p:txBody>
          <a:bodyPr>
            <a:normAutofit/>
          </a:bodyPr>
          <a:lstStyle/>
          <a:p>
            <a:r>
              <a:rPr lang="en-US" dirty="0"/>
              <a:t>Free Trainings @ Software University</a:t>
            </a:r>
          </a:p>
        </p:txBody>
      </p:sp>
      <p:sp>
        <p:nvSpPr>
          <p:cNvPr id="4" name="Content Placeholder 3"/>
          <p:cNvSpPr>
            <a:spLocks noGrp="1"/>
          </p:cNvSpPr>
          <p:nvPr>
            <p:ph idx="4294967295"/>
          </p:nvPr>
        </p:nvSpPr>
        <p:spPr>
          <a:xfrm>
            <a:off x="259899" y="1039681"/>
            <a:ext cx="9434513" cy="5639378"/>
          </a:xfrm>
        </p:spPr>
        <p:txBody>
          <a:bodyPr>
            <a:noAutofit/>
          </a:bodyPr>
          <a:lstStyle/>
          <a:p>
            <a:pPr>
              <a:lnSpc>
                <a:spcPct val="100000"/>
              </a:lnSpc>
            </a:pPr>
            <a:r>
              <a:rPr lang="en-US" sz="3200" dirty="0"/>
              <a:t>Software University Foundation – </a:t>
            </a:r>
            <a:r>
              <a:rPr lang="en-US" sz="3200" noProof="1">
                <a:hlinkClick r:id="rId3"/>
              </a:rPr>
              <a:t>softuni.org</a:t>
            </a:r>
            <a:endParaRPr lang="en-US" sz="3200" noProof="1"/>
          </a:p>
          <a:p>
            <a:pPr>
              <a:lnSpc>
                <a:spcPct val="100000"/>
              </a:lnSpc>
            </a:pPr>
            <a:r>
              <a:rPr lang="en-US" sz="3200" dirty="0"/>
              <a:t>Software University – High-Quality Education, Profession and Job for Software Developers</a:t>
            </a:r>
          </a:p>
          <a:p>
            <a:pPr lvl="1">
              <a:lnSpc>
                <a:spcPct val="100000"/>
              </a:lnSpc>
            </a:pPr>
            <a:r>
              <a:rPr lang="en-US" sz="2900" noProof="1">
                <a:hlinkClick r:id="rId4"/>
              </a:rPr>
              <a:t>softuni.bg</a:t>
            </a:r>
            <a:r>
              <a:rPr lang="en-US" sz="2900" noProof="1"/>
              <a:t> </a:t>
            </a:r>
          </a:p>
          <a:p>
            <a:pPr marL="304747" lvl="1" indent="-304747">
              <a:lnSpc>
                <a:spcPct val="100000"/>
              </a:lnSpc>
              <a:buClr>
                <a:srgbClr val="F2B254"/>
              </a:buClr>
              <a:buSzPct val="100000"/>
              <a:tabLst>
                <a:tab pos="282575" algn="l"/>
              </a:tabLst>
            </a:pPr>
            <a:r>
              <a:rPr lang="en-US" dirty="0"/>
              <a:t>Software University @ Facebook</a:t>
            </a:r>
          </a:p>
          <a:p>
            <a:pPr lvl="1">
              <a:lnSpc>
                <a:spcPct val="100000"/>
              </a:lnSpc>
              <a:tabLst>
                <a:tab pos="282575" algn="l"/>
              </a:tabLst>
            </a:pPr>
            <a:r>
              <a:rPr lang="en-US" sz="2900" noProof="1">
                <a:hlinkClick r:id="rId5"/>
              </a:rPr>
              <a:t>facebook.com/SoftwareUniversity</a:t>
            </a:r>
            <a:endParaRPr lang="en-US" sz="2900" noProof="1"/>
          </a:p>
          <a:p>
            <a:pPr marL="304747" lvl="1" indent="-304747">
              <a:lnSpc>
                <a:spcPct val="100000"/>
              </a:lnSpc>
              <a:buClr>
                <a:srgbClr val="F2B254"/>
              </a:buClr>
              <a:buSzPct val="100000"/>
              <a:tabLst>
                <a:tab pos="282575" algn="l"/>
              </a:tabLst>
            </a:pPr>
            <a:r>
              <a:rPr lang="en-US" dirty="0"/>
              <a:t>Software University @ YouTube</a:t>
            </a:r>
          </a:p>
          <a:p>
            <a:pPr lvl="1">
              <a:lnSpc>
                <a:spcPct val="100000"/>
              </a:lnSpc>
              <a:tabLst>
                <a:tab pos="282575" algn="l"/>
              </a:tabLst>
            </a:pPr>
            <a:r>
              <a:rPr lang="en-US" sz="2900" noProof="1">
                <a:hlinkClick r:id="rId6"/>
              </a:rPr>
              <a:t>youtube.com/SoftwareUniversity</a:t>
            </a:r>
            <a:endParaRPr lang="en-US" sz="2900" noProof="1"/>
          </a:p>
          <a:p>
            <a:pPr marL="304747" lvl="1" indent="-304747">
              <a:lnSpc>
                <a:spcPct val="100000"/>
              </a:lnSpc>
              <a:buClr>
                <a:srgbClr val="F2B254"/>
              </a:buClr>
              <a:buSzPct val="100000"/>
              <a:tabLst>
                <a:tab pos="282575" algn="l"/>
              </a:tabLst>
            </a:pPr>
            <a:r>
              <a:rPr lang="en-US" noProof="1"/>
              <a:t>Software University Forums – </a:t>
            </a:r>
            <a:r>
              <a:rPr lang="en-US" dirty="0">
                <a:hlinkClick r:id="rId7"/>
              </a:rPr>
              <a:t>forum.softuni.bg</a:t>
            </a:r>
            <a:endParaRPr lang="en-US" noProof="1"/>
          </a:p>
        </p:txBody>
      </p:sp>
      <p:pic>
        <p:nvPicPr>
          <p:cNvPr id="9" name="Picture 8" title="Software University">
            <a:hlinkClick r:id="rId4" tooltip="Software University"/>
          </p:cNvPr>
          <p:cNvPicPr>
            <a:picLocks noChangeAspect="1"/>
          </p:cNvPicPr>
          <p:nvPr/>
        </p:nvPicPr>
        <p:blipFill rotWithShape="1">
          <a:blip r:embed="rId8" cstate="print">
            <a:extLst>
              <a:ext uri="{28A0092B-C50C-407E-A947-70E740481C1C}">
                <a14:useLocalDpi xmlns:a14="http://schemas.microsoft.com/office/drawing/2010/main" val="0"/>
              </a:ext>
            </a:extLst>
          </a:blip>
          <a:srcRect/>
          <a:stretch/>
        </p:blipFill>
        <p:spPr>
          <a:xfrm>
            <a:off x="9659438" y="1594686"/>
            <a:ext cx="1834974" cy="1570200"/>
          </a:xfrm>
          <a:prstGeom prst="rect">
            <a:avLst/>
          </a:prstGeom>
          <a:ln w="12700">
            <a:solidFill>
              <a:srgbClr val="55438F">
                <a:alpha val="70000"/>
              </a:srgbClr>
            </a:solidFill>
          </a:ln>
        </p:spPr>
      </p:pic>
      <p:pic>
        <p:nvPicPr>
          <p:cNvPr id="10" name="Picture 9" title="Software University Foundation">
            <a:hlinkClick r:id="rId3" tooltip="Software University Foundation"/>
          </p:cNvPr>
          <p:cNvPicPr>
            <a:picLocks noChangeAspect="1"/>
          </p:cNvPicPr>
          <p:nvPr/>
        </p:nvPicPr>
        <p:blipFill rotWithShape="1">
          <a:blip r:embed="rId9" cstate="print">
            <a:extLst>
              <a:ext uri="{28A0092B-C50C-407E-A947-70E740481C1C}">
                <a14:useLocalDpi xmlns:a14="http://schemas.microsoft.com/office/drawing/2010/main" val="0"/>
              </a:ext>
            </a:extLst>
          </a:blip>
          <a:srcRect l="-5359" t="-15226" r="-5359" b="-15226"/>
          <a:stretch/>
        </p:blipFill>
        <p:spPr>
          <a:xfrm>
            <a:off x="9457098" y="466964"/>
            <a:ext cx="2269870" cy="874916"/>
          </a:xfrm>
          <a:prstGeom prst="roundRect">
            <a:avLst>
              <a:gd name="adj" fmla="val 3940"/>
            </a:avLst>
          </a:prstGeom>
          <a:solidFill>
            <a:srgbClr val="231F20">
              <a:alpha val="50000"/>
            </a:srgbClr>
          </a:solidFill>
          <a:ln>
            <a:solidFill>
              <a:schemeClr val="accent1">
                <a:lumMod val="75000"/>
                <a:alpha val="40000"/>
              </a:schemeClr>
            </a:solidFill>
          </a:ln>
        </p:spPr>
      </p:pic>
      <p:pic>
        <p:nvPicPr>
          <p:cNvPr id="11" name="Picture 4" title="Software University @ Facebook">
            <a:hlinkClick r:id="rId10" tooltip="Software University @ Facebook"/>
          </p:cNvPr>
          <p:cNvPicPr>
            <a:picLocks noChangeAspect="1" noChangeArrowheads="1"/>
          </p:cNvPicPr>
          <p:nvPr/>
        </p:nvPicPr>
        <p:blipFill rotWithShape="1">
          <a:blip r:embed="rId11" cstate="print">
            <a:extLst>
              <a:ext uri="{28A0092B-C50C-407E-A947-70E740481C1C}">
                <a14:useLocalDpi xmlns:a14="http://schemas.microsoft.com/office/drawing/2010/main" val="0"/>
              </a:ext>
            </a:extLst>
          </a:blip>
          <a:srcRect/>
          <a:stretch/>
        </p:blipFill>
        <p:spPr bwMode="auto">
          <a:xfrm>
            <a:off x="10075536" y="3385124"/>
            <a:ext cx="1003954" cy="101756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title="Software University Videos @ YouTube">
            <a:hlinkClick r:id="rId6" tooltip="Software University YouTube Video Channel"/>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656544" y="4589658"/>
            <a:ext cx="1837868" cy="675261"/>
          </a:xfrm>
          <a:prstGeom prst="rect">
            <a:avLst/>
          </a:prstGeom>
          <a:ln w="25400">
            <a:solidFill>
              <a:schemeClr val="bg1">
                <a:lumMod val="50000"/>
                <a:lumOff val="50000"/>
                <a:alpha val="25000"/>
              </a:schemeClr>
            </a:solidFill>
          </a:ln>
          <a:extLst>
            <a:ext uri="{909E8E84-426E-40DD-AFC4-6F175D3DCCD1}">
              <a14:hiddenFill xmlns:a14="http://schemas.microsoft.com/office/drawing/2010/main">
                <a:solidFill>
                  <a:srgbClr val="FFFFFF"/>
                </a:solidFill>
              </a14:hiddenFill>
            </a:ext>
          </a:extLst>
        </p:spPr>
      </p:pic>
      <p:pic>
        <p:nvPicPr>
          <p:cNvPr id="13" name="Picture 12" title="Software University - Forum">
            <a:hlinkClick r:id="rId7" tooltip="Software University Discussion Forum"/>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0109334" y="5540172"/>
            <a:ext cx="970156" cy="965726"/>
          </a:xfrm>
          <a:prstGeom prst="rect">
            <a:avLst/>
          </a:prstGeom>
        </p:spPr>
      </p:pic>
    </p:spTree>
    <p:extLst>
      <p:ext uri="{BB962C8B-B14F-4D97-AF65-F5344CB8AC3E}">
        <p14:creationId xmlns:p14="http://schemas.microsoft.com/office/powerpoint/2010/main" val="26855838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t="6536" r="-100" b="10359"/>
          <a:stretch/>
        </p:blipFill>
        <p:spPr>
          <a:xfrm>
            <a:off x="13652" y="0"/>
            <a:ext cx="12252960" cy="6858000"/>
          </a:xfrm>
          <a:prstGeom prst="rect">
            <a:avLst/>
          </a:prstGeom>
        </p:spPr>
      </p:pic>
      <p:sp>
        <p:nvSpPr>
          <p:cNvPr id="3" name="Slide Number Placeholder 2"/>
          <p:cNvSpPr>
            <a:spLocks noGrp="1"/>
          </p:cNvSpPr>
          <p:nvPr>
            <p:ph type="sldNum" sz="quarter" idx="4"/>
          </p:nvPr>
        </p:nvSpPr>
        <p:spPr/>
        <p:txBody>
          <a:bodyPr/>
          <a:lstStyle/>
          <a:p>
            <a:fld id="{C014DD1E-5D91-48A3-AD6D-45FBA980D106}" type="slidenum">
              <a:rPr lang="en-US" smtClean="0"/>
              <a:pPr/>
              <a:t>4</a:t>
            </a:fld>
            <a:endParaRPr lang="en-US" dirty="0"/>
          </a:p>
        </p:txBody>
      </p:sp>
      <p:sp>
        <p:nvSpPr>
          <p:cNvPr id="4" name="Rectangle 3"/>
          <p:cNvSpPr/>
          <p:nvPr/>
        </p:nvSpPr>
        <p:spPr>
          <a:xfrm>
            <a:off x="-5558" y="-38100"/>
            <a:ext cx="12272170"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3" cstate="print"/>
          <a:srcRect/>
          <a:stretch>
            <a:fillRect/>
          </a:stretch>
        </p:blipFill>
        <p:spPr bwMode="auto">
          <a:xfrm>
            <a:off x="9828212" y="228600"/>
            <a:ext cx="2175525" cy="762000"/>
          </a:xfrm>
          <a:prstGeom prst="rect">
            <a:avLst/>
          </a:prstGeom>
          <a:noFill/>
        </p:spPr>
      </p:pic>
      <p:sp>
        <p:nvSpPr>
          <p:cNvPr id="11" name="Rectangle 10"/>
          <p:cNvSpPr/>
          <p:nvPr/>
        </p:nvSpPr>
        <p:spPr>
          <a:xfrm>
            <a:off x="-42070" y="2552700"/>
            <a:ext cx="12203113" cy="1752600"/>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smtClean="0">
                <a:ln>
                  <a:solidFill>
                    <a:schemeClr val="bg1"/>
                  </a:solidFill>
                </a:ln>
                <a:effectLst>
                  <a:outerShdw blurRad="50800" dist="38100" algn="tr" rotWithShape="0">
                    <a:prstClr val="black">
                      <a:alpha val="40000"/>
                    </a:prstClr>
                  </a:outerShdw>
                </a:effectLst>
              </a:rPr>
              <a:t>Spring Data</a:t>
            </a:r>
            <a:endParaRPr lang="en-US" sz="8000" b="1" dirty="0">
              <a:ln>
                <a:solidFill>
                  <a:schemeClr val="bg1"/>
                </a:solidFill>
              </a:ln>
              <a:effectLst>
                <a:outerShdw blurRad="50800" dist="38100" algn="tr" rotWithShape="0">
                  <a:prstClr val="black">
                    <a:alpha val="40000"/>
                  </a:prstClr>
                </a:outerShdw>
              </a:effectLst>
            </a:endParaRPr>
          </a:p>
        </p:txBody>
      </p:sp>
    </p:spTree>
    <p:extLst>
      <p:ext uri="{BB962C8B-B14F-4D97-AF65-F5344CB8AC3E}">
        <p14:creationId xmlns:p14="http://schemas.microsoft.com/office/powerpoint/2010/main" val="537902339"/>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5</a:t>
            </a:fld>
            <a:endParaRPr lang="en-US" dirty="0"/>
          </a:p>
        </p:txBody>
      </p:sp>
      <p:sp>
        <p:nvSpPr>
          <p:cNvPr id="4" name="Title 3"/>
          <p:cNvSpPr>
            <a:spLocks noGrp="1"/>
          </p:cNvSpPr>
          <p:nvPr>
            <p:ph type="title"/>
          </p:nvPr>
        </p:nvSpPr>
        <p:spPr/>
        <p:txBody>
          <a:bodyPr/>
          <a:lstStyle/>
          <a:p>
            <a:r>
              <a:rPr lang="en-US" dirty="0" smtClean="0"/>
              <a:t>Spring Date</a:t>
            </a:r>
            <a:endParaRPr lang="bg-BG" dirty="0"/>
          </a:p>
        </p:txBody>
      </p:sp>
      <p:sp>
        <p:nvSpPr>
          <p:cNvPr id="6" name="TextBox 5"/>
          <p:cNvSpPr txBox="1"/>
          <p:nvPr/>
        </p:nvSpPr>
        <p:spPr>
          <a:xfrm>
            <a:off x="6094179" y="4505083"/>
            <a:ext cx="804644" cy="646331"/>
          </a:xfrm>
          <a:prstGeom prst="rect">
            <a:avLst/>
          </a:prstGeom>
          <a:noFill/>
        </p:spPr>
        <p:txBody>
          <a:bodyPr wrap="none" rtlCol="0">
            <a:spAutoFit/>
          </a:bodyPr>
          <a:lstStyle/>
          <a:p>
            <a:r>
              <a:rPr lang="en-US" sz="3600" dirty="0" smtClean="0"/>
              <a:t>JPA</a:t>
            </a:r>
            <a:endParaRPr lang="bg-BG" sz="4000" dirty="0"/>
          </a:p>
        </p:txBody>
      </p:sp>
      <p:sp>
        <p:nvSpPr>
          <p:cNvPr id="10" name="Up Arrow 9"/>
          <p:cNvSpPr/>
          <p:nvPr/>
        </p:nvSpPr>
        <p:spPr>
          <a:xfrm rot="14654896">
            <a:off x="7945548" y="1470325"/>
            <a:ext cx="314790" cy="768768"/>
          </a:xfrm>
          <a:prstGeom prst="up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1" name="Up Arrow 10"/>
          <p:cNvSpPr/>
          <p:nvPr/>
        </p:nvSpPr>
        <p:spPr>
          <a:xfrm rot="17466374">
            <a:off x="8767984" y="4893670"/>
            <a:ext cx="345310" cy="793491"/>
          </a:xfrm>
          <a:prstGeom prst="up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2" name="Up Arrow 11"/>
          <p:cNvSpPr/>
          <p:nvPr/>
        </p:nvSpPr>
        <p:spPr>
          <a:xfrm rot="16200000">
            <a:off x="8798740" y="3219469"/>
            <a:ext cx="350217" cy="725166"/>
          </a:xfrm>
          <a:prstGeom prst="up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3" name="TextBox 12"/>
          <p:cNvSpPr txBox="1"/>
          <p:nvPr/>
        </p:nvSpPr>
        <p:spPr>
          <a:xfrm>
            <a:off x="8519124" y="2192531"/>
            <a:ext cx="1845185" cy="584775"/>
          </a:xfrm>
          <a:prstGeom prst="rect">
            <a:avLst/>
          </a:prstGeom>
          <a:noFill/>
        </p:spPr>
        <p:txBody>
          <a:bodyPr wrap="none" rtlCol="0">
            <a:spAutoFit/>
          </a:bodyPr>
          <a:lstStyle/>
          <a:p>
            <a:r>
              <a:rPr lang="en-US" sz="3200" dirty="0" smtClean="0"/>
              <a:t>Hibernate</a:t>
            </a:r>
            <a:endParaRPr lang="bg-BG" sz="2800" dirty="0"/>
          </a:p>
        </p:txBody>
      </p:sp>
      <p:sp>
        <p:nvSpPr>
          <p:cNvPr id="14" name="TextBox 13"/>
          <p:cNvSpPr txBox="1"/>
          <p:nvPr/>
        </p:nvSpPr>
        <p:spPr>
          <a:xfrm>
            <a:off x="9590028" y="3981863"/>
            <a:ext cx="1990032" cy="584775"/>
          </a:xfrm>
          <a:prstGeom prst="rect">
            <a:avLst/>
          </a:prstGeom>
          <a:noFill/>
        </p:spPr>
        <p:txBody>
          <a:bodyPr wrap="none" rtlCol="0">
            <a:spAutoFit/>
          </a:bodyPr>
          <a:lstStyle/>
          <a:p>
            <a:r>
              <a:rPr lang="en-US" sz="3200" dirty="0" err="1" smtClean="0"/>
              <a:t>EclipseLink</a:t>
            </a:r>
            <a:endParaRPr lang="bg-BG" sz="4000" dirty="0"/>
          </a:p>
        </p:txBody>
      </p:sp>
      <p:sp>
        <p:nvSpPr>
          <p:cNvPr id="15" name="TextBox 14"/>
          <p:cNvSpPr txBox="1"/>
          <p:nvPr/>
        </p:nvSpPr>
        <p:spPr>
          <a:xfrm>
            <a:off x="9715859" y="5817116"/>
            <a:ext cx="1451423" cy="584775"/>
          </a:xfrm>
          <a:prstGeom prst="rect">
            <a:avLst/>
          </a:prstGeom>
          <a:noFill/>
        </p:spPr>
        <p:txBody>
          <a:bodyPr wrap="none" rtlCol="0">
            <a:spAutoFit/>
          </a:bodyPr>
          <a:lstStyle/>
          <a:p>
            <a:r>
              <a:rPr lang="en-US" sz="3200" dirty="0" err="1" smtClean="0"/>
              <a:t>TopLink</a:t>
            </a:r>
            <a:endParaRPr lang="bg-BG" sz="4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1401" y="2828803"/>
            <a:ext cx="2316949" cy="1448093"/>
          </a:xfrm>
          <a:prstGeom prst="rect">
            <a:avLst/>
          </a:prstGeom>
        </p:spPr>
      </p:pic>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5915" y="1033388"/>
            <a:ext cx="1101035" cy="1101035"/>
          </a:xfrm>
          <a:prstGeom prst="rect">
            <a:avLst/>
          </a:prstGeom>
        </p:spPr>
      </p:pic>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12571" y="5237441"/>
            <a:ext cx="1704926" cy="579675"/>
          </a:xfrm>
          <a:prstGeom prst="rect">
            <a:avLst/>
          </a:prstGeom>
        </p:spPr>
      </p:pic>
      <p:pic>
        <p:nvPicPr>
          <p:cNvPr id="19" name="Picture 1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2039" y="2990850"/>
            <a:ext cx="1348665" cy="899110"/>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0495" y="2419159"/>
            <a:ext cx="2325785" cy="2325785"/>
          </a:xfrm>
          <a:prstGeom prst="rect">
            <a:avLst/>
          </a:prstGeom>
        </p:spPr>
      </p:pic>
      <p:sp>
        <p:nvSpPr>
          <p:cNvPr id="27" name="TextBox 26"/>
          <p:cNvSpPr txBox="1"/>
          <p:nvPr/>
        </p:nvSpPr>
        <p:spPr>
          <a:xfrm>
            <a:off x="999051" y="4915534"/>
            <a:ext cx="1468672" cy="1200329"/>
          </a:xfrm>
          <a:prstGeom prst="rect">
            <a:avLst/>
          </a:prstGeom>
          <a:noFill/>
        </p:spPr>
        <p:txBody>
          <a:bodyPr wrap="none" rtlCol="0">
            <a:spAutoFit/>
          </a:bodyPr>
          <a:lstStyle/>
          <a:p>
            <a:pPr algn="ctr"/>
            <a:r>
              <a:rPr lang="en-US" sz="3600" dirty="0" smtClean="0"/>
              <a:t>Spring </a:t>
            </a:r>
            <a:br>
              <a:rPr lang="en-US" sz="3600" dirty="0" smtClean="0"/>
            </a:br>
            <a:r>
              <a:rPr lang="en-US" sz="3600" dirty="0" smtClean="0"/>
              <a:t>Data</a:t>
            </a:r>
            <a:endParaRPr lang="bg-BG" sz="3600" dirty="0"/>
          </a:p>
        </p:txBody>
      </p:sp>
      <p:sp>
        <p:nvSpPr>
          <p:cNvPr id="7" name="TextBox 6"/>
          <p:cNvSpPr txBox="1"/>
          <p:nvPr/>
        </p:nvSpPr>
        <p:spPr>
          <a:xfrm>
            <a:off x="3357712" y="2990850"/>
            <a:ext cx="1207382" cy="1323439"/>
          </a:xfrm>
          <a:prstGeom prst="rect">
            <a:avLst/>
          </a:prstGeom>
          <a:noFill/>
        </p:spPr>
        <p:txBody>
          <a:bodyPr wrap="none" rtlCol="0">
            <a:spAutoFit/>
          </a:bodyPr>
          <a:lstStyle/>
          <a:p>
            <a:r>
              <a:rPr lang="bg-BG" sz="8000" dirty="0" smtClean="0">
                <a:solidFill>
                  <a:srgbClr val="92D050"/>
                </a:solidFill>
              </a:rPr>
              <a:t>+=</a:t>
            </a:r>
            <a:endParaRPr lang="bg-BG" sz="8000" dirty="0">
              <a:solidFill>
                <a:srgbClr val="92D050"/>
              </a:solidFill>
            </a:endParaRPr>
          </a:p>
        </p:txBody>
      </p:sp>
      <p:sp>
        <p:nvSpPr>
          <p:cNvPr id="30" name="AutoShape 7"/>
          <p:cNvSpPr>
            <a:spLocks noChangeArrowheads="1"/>
          </p:cNvSpPr>
          <p:nvPr/>
        </p:nvSpPr>
        <p:spPr bwMode="auto">
          <a:xfrm>
            <a:off x="2896280" y="1099633"/>
            <a:ext cx="2819167" cy="968543"/>
          </a:xfrm>
          <a:prstGeom prst="wedgeRoundRectCallout">
            <a:avLst>
              <a:gd name="adj1" fmla="val -46661"/>
              <a:gd name="adj2" fmla="val 10785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sz="2800" b="1" noProof="1" smtClean="0">
                <a:solidFill>
                  <a:srgbClr val="F7FFE7"/>
                </a:solidFill>
                <a:effectLst>
                  <a:outerShdw blurRad="38100" dist="38100" dir="2700000" algn="tl">
                    <a:srgbClr val="000000">
                      <a:alpha val="43137"/>
                    </a:srgbClr>
                  </a:outerShdw>
                </a:effectLst>
                <a:cs typeface="Consolas" pitchFamily="49" charset="0"/>
              </a:rPr>
              <a:t>Extra layer of abstraction</a:t>
            </a:r>
            <a:endParaRPr lang="en-US" sz="2800"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1598874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animBg="1"/>
      <p:bldP spid="11" grpId="0" animBg="1"/>
      <p:bldP spid="12" grpId="0" animBg="1"/>
      <p:bldP spid="13" grpId="0"/>
      <p:bldP spid="14" grpId="0"/>
      <p:bldP spid="15" grpId="0"/>
      <p:bldP spid="27" grpId="0"/>
      <p:bldP spid="7" grpId="0"/>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6</a:t>
            </a:fld>
            <a:endParaRPr lang="en-US" dirty="0"/>
          </a:p>
        </p:txBody>
      </p:sp>
      <p:sp>
        <p:nvSpPr>
          <p:cNvPr id="3" name="Content Placeholder 2"/>
          <p:cNvSpPr>
            <a:spLocks noGrp="1"/>
          </p:cNvSpPr>
          <p:nvPr>
            <p:ph idx="1"/>
          </p:nvPr>
        </p:nvSpPr>
        <p:spPr/>
        <p:txBody>
          <a:bodyPr>
            <a:normAutofit fontScale="92500" lnSpcReduction="10000"/>
          </a:bodyPr>
          <a:lstStyle/>
          <a:p>
            <a:r>
              <a:rPr lang="en-US" dirty="0"/>
              <a:t>Powerful repository and custom object-mapping abstractions</a:t>
            </a:r>
          </a:p>
          <a:p>
            <a:r>
              <a:rPr lang="en-US" dirty="0"/>
              <a:t>Dynamic query derivation from repository method names</a:t>
            </a:r>
          </a:p>
          <a:p>
            <a:r>
              <a:rPr lang="en-US" dirty="0"/>
              <a:t>Implementation domain base classes providing basic properties</a:t>
            </a:r>
          </a:p>
          <a:p>
            <a:r>
              <a:rPr lang="en-US" dirty="0"/>
              <a:t>Support for transparent auditing (created, last changed)</a:t>
            </a:r>
          </a:p>
          <a:p>
            <a:r>
              <a:rPr lang="en-US" dirty="0"/>
              <a:t>Possibility to integrate custom repository code</a:t>
            </a:r>
          </a:p>
          <a:p>
            <a:r>
              <a:rPr lang="en-US" dirty="0"/>
              <a:t>Easy Spring integration via </a:t>
            </a:r>
            <a:r>
              <a:rPr lang="en-US" dirty="0" err="1"/>
              <a:t>JavaConfig</a:t>
            </a:r>
            <a:r>
              <a:rPr lang="en-US" dirty="0"/>
              <a:t> and custom XML namespaces</a:t>
            </a:r>
          </a:p>
          <a:p>
            <a:r>
              <a:rPr lang="en-US" dirty="0" smtClean="0"/>
              <a:t>Experimental </a:t>
            </a:r>
            <a:r>
              <a:rPr lang="en-US" dirty="0"/>
              <a:t>support for Advanced integration with Spring MVC controllers</a:t>
            </a:r>
          </a:p>
          <a:p>
            <a:r>
              <a:rPr lang="en-US" dirty="0" smtClean="0"/>
              <a:t>cross-store persistence</a:t>
            </a:r>
            <a:endParaRPr lang="en-US" dirty="0"/>
          </a:p>
        </p:txBody>
      </p:sp>
      <p:sp>
        <p:nvSpPr>
          <p:cNvPr id="4" name="Title 3"/>
          <p:cNvSpPr>
            <a:spLocks noGrp="1"/>
          </p:cNvSpPr>
          <p:nvPr>
            <p:ph type="title"/>
          </p:nvPr>
        </p:nvSpPr>
        <p:spPr/>
        <p:txBody>
          <a:bodyPr/>
          <a:lstStyle/>
          <a:p>
            <a:r>
              <a:rPr lang="en-US" dirty="0" smtClean="0"/>
              <a:t>What is Spring Data</a:t>
            </a:r>
            <a:endParaRPr lang="bg-BG" dirty="0"/>
          </a:p>
        </p:txBody>
      </p:sp>
    </p:spTree>
    <p:extLst>
      <p:ext uri="{BB962C8B-B14F-4D97-AF65-F5344CB8AC3E}">
        <p14:creationId xmlns:p14="http://schemas.microsoft.com/office/powerpoint/2010/main" val="26524488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7</a:t>
            </a:fld>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2812" y="1052703"/>
            <a:ext cx="9934715" cy="5570537"/>
          </a:xfrm>
        </p:spPr>
      </p:pic>
      <p:sp>
        <p:nvSpPr>
          <p:cNvPr id="4" name="Title 3"/>
          <p:cNvSpPr>
            <a:spLocks noGrp="1"/>
          </p:cNvSpPr>
          <p:nvPr>
            <p:ph type="title"/>
          </p:nvPr>
        </p:nvSpPr>
        <p:spPr/>
        <p:txBody>
          <a:bodyPr/>
          <a:lstStyle/>
          <a:p>
            <a:r>
              <a:rPr lang="en-US" dirty="0" smtClean="0"/>
              <a:t>Spring Data Role</a:t>
            </a:r>
            <a:endParaRPr lang="bg-BG" dirty="0"/>
          </a:p>
        </p:txBody>
      </p:sp>
    </p:spTree>
    <p:extLst>
      <p:ext uri="{BB962C8B-B14F-4D97-AF65-F5344CB8AC3E}">
        <p14:creationId xmlns:p14="http://schemas.microsoft.com/office/powerpoint/2010/main" val="3779245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8</a:t>
            </a:fld>
            <a:endParaRPr lang="en-US" dirty="0"/>
          </a:p>
        </p:txBody>
      </p:sp>
      <p:sp>
        <p:nvSpPr>
          <p:cNvPr id="4" name="Title 3"/>
          <p:cNvSpPr>
            <a:spLocks noGrp="1"/>
          </p:cNvSpPr>
          <p:nvPr>
            <p:ph type="title"/>
          </p:nvPr>
        </p:nvSpPr>
        <p:spPr/>
        <p:txBody>
          <a:bodyPr/>
          <a:lstStyle/>
          <a:p>
            <a:r>
              <a:rPr lang="en-US" dirty="0"/>
              <a:t>Spring Framework</a:t>
            </a:r>
          </a:p>
        </p:txBody>
      </p:sp>
      <p:pic>
        <p:nvPicPr>
          <p:cNvPr id="5" name="Picture 4">
            <a:hlinkClick r:id="rId2"/>
          </p:cNvPr>
          <p:cNvPicPr>
            <a:picLocks noChangeAspect="1"/>
          </p:cNvPicPr>
          <p:nvPr/>
        </p:nvPicPr>
        <p:blipFill>
          <a:blip r:embed="rId3"/>
          <a:stretch>
            <a:fillRect/>
          </a:stretch>
        </p:blipFill>
        <p:spPr>
          <a:xfrm>
            <a:off x="1065212" y="1196480"/>
            <a:ext cx="10058400" cy="5280520"/>
          </a:xfrm>
          <a:prstGeom prst="roundRect">
            <a:avLst>
              <a:gd name="adj" fmla="val 683"/>
            </a:avLst>
          </a:prstGeom>
        </p:spPr>
      </p:pic>
      <p:sp>
        <p:nvSpPr>
          <p:cNvPr id="6" name="AutoShape 7"/>
          <p:cNvSpPr>
            <a:spLocks noChangeArrowheads="1"/>
          </p:cNvSpPr>
          <p:nvPr/>
        </p:nvSpPr>
        <p:spPr bwMode="auto">
          <a:xfrm>
            <a:off x="7008812" y="3412828"/>
            <a:ext cx="2362200" cy="625772"/>
          </a:xfrm>
          <a:prstGeom prst="wedgeRoundRectCallout">
            <a:avLst>
              <a:gd name="adj1" fmla="val -37925"/>
              <a:gd name="adj2" fmla="val -80297"/>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Spring Boot</a:t>
            </a:r>
            <a:br>
              <a:rPr lang="en-US" b="1" noProof="1" smtClean="0">
                <a:solidFill>
                  <a:srgbClr val="F7FFE7"/>
                </a:solidFill>
                <a:effectLst>
                  <a:outerShdw blurRad="38100" dist="38100" dir="2700000" algn="tl">
                    <a:srgbClr val="000000">
                      <a:alpha val="43137"/>
                    </a:srgbClr>
                  </a:outerShdw>
                </a:effectLst>
                <a:cs typeface="Consolas" pitchFamily="49" charset="0"/>
              </a:rPr>
            </a:br>
            <a:r>
              <a:rPr lang="en-US" b="1" noProof="1" smtClean="0">
                <a:solidFill>
                  <a:srgbClr val="F7FFE7"/>
                </a:solidFill>
                <a:effectLst>
                  <a:outerShdw blurRad="38100" dist="38100" dir="2700000" algn="tl">
                    <a:srgbClr val="000000">
                      <a:alpha val="43137"/>
                    </a:srgbClr>
                  </a:outerShdw>
                </a:effectLst>
                <a:cs typeface="Consolas" pitchFamily="49" charset="0"/>
              </a:rPr>
              <a:t>Module</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
        <p:nvSpPr>
          <p:cNvPr id="7" name="AutoShape 7"/>
          <p:cNvSpPr>
            <a:spLocks noChangeArrowheads="1"/>
          </p:cNvSpPr>
          <p:nvPr/>
        </p:nvSpPr>
        <p:spPr bwMode="auto">
          <a:xfrm>
            <a:off x="3427412" y="3380172"/>
            <a:ext cx="2514600" cy="658428"/>
          </a:xfrm>
          <a:prstGeom prst="wedgeRoundRectCallout">
            <a:avLst>
              <a:gd name="adj1" fmla="val -7510"/>
              <a:gd name="adj2" fmla="val -77913"/>
              <a:gd name="adj3" fmla="val 16667"/>
            </a:avLst>
          </a:prstGeom>
          <a:solidFill>
            <a:srgbClr val="643F07">
              <a:alpha val="95000"/>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hangingPunct="0">
              <a:buClr>
                <a:schemeClr val="accent5">
                  <a:lumMod val="40000"/>
                  <a:lumOff val="60000"/>
                </a:schemeClr>
              </a:buClr>
              <a:buSzPct val="70000"/>
            </a:pPr>
            <a:r>
              <a:rPr lang="en-US" b="1" noProof="1" smtClean="0">
                <a:solidFill>
                  <a:srgbClr val="F7FFE7"/>
                </a:solidFill>
                <a:effectLst>
                  <a:outerShdw blurRad="38100" dist="38100" dir="2700000" algn="tl">
                    <a:srgbClr val="000000">
                      <a:alpha val="43137"/>
                    </a:srgbClr>
                  </a:outerShdw>
                </a:effectLst>
                <a:cs typeface="Consolas" pitchFamily="49" charset="0"/>
              </a:rPr>
              <a:t>Spring Data Module</a:t>
            </a:r>
            <a:endPar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cs typeface="Consolas" pitchFamily="49" charset="0"/>
            </a:endParaRPr>
          </a:p>
        </p:txBody>
      </p:sp>
    </p:spTree>
    <p:extLst>
      <p:ext uri="{BB962C8B-B14F-4D97-AF65-F5344CB8AC3E}">
        <p14:creationId xmlns:p14="http://schemas.microsoft.com/office/powerpoint/2010/main" val="1399775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9</a:t>
            </a:fld>
            <a:endParaRPr lang="en-US" dirty="0"/>
          </a:p>
        </p:txBody>
      </p:sp>
      <p:sp>
        <p:nvSpPr>
          <p:cNvPr id="3" name="Content Placeholder 2"/>
          <p:cNvSpPr>
            <a:spLocks noGrp="1"/>
          </p:cNvSpPr>
          <p:nvPr>
            <p:ph idx="1"/>
          </p:nvPr>
        </p:nvSpPr>
        <p:spPr/>
        <p:txBody>
          <a:bodyPr>
            <a:normAutofit/>
          </a:bodyPr>
          <a:lstStyle/>
          <a:p>
            <a:r>
              <a:rPr lang="en-US" dirty="0"/>
              <a:t>Create stand-alone Spring applications</a:t>
            </a:r>
          </a:p>
          <a:p>
            <a:r>
              <a:rPr lang="en-US" dirty="0"/>
              <a:t>Embed Tomcat or Jetty directly (no need to deploy WAR files)</a:t>
            </a:r>
          </a:p>
          <a:p>
            <a:r>
              <a:rPr lang="en-US" dirty="0"/>
              <a:t>Provide opinionated 'starter' POMs to simplify your Maven configuration</a:t>
            </a:r>
          </a:p>
          <a:p>
            <a:r>
              <a:rPr lang="en-US" dirty="0"/>
              <a:t>Automatically configure Spring whenever possible</a:t>
            </a:r>
          </a:p>
          <a:p>
            <a:r>
              <a:rPr lang="en-US" dirty="0" smtClean="0"/>
              <a:t>Absolutely </a:t>
            </a:r>
            <a:r>
              <a:rPr lang="en-US" dirty="0"/>
              <a:t>no code generation and no requirement for XML configuration</a:t>
            </a:r>
          </a:p>
          <a:p>
            <a:endParaRPr lang="bg-BG" dirty="0"/>
          </a:p>
        </p:txBody>
      </p:sp>
      <p:sp>
        <p:nvSpPr>
          <p:cNvPr id="4" name="Title 3"/>
          <p:cNvSpPr>
            <a:spLocks noGrp="1"/>
          </p:cNvSpPr>
          <p:nvPr>
            <p:ph type="title"/>
          </p:nvPr>
        </p:nvSpPr>
        <p:spPr/>
        <p:txBody>
          <a:bodyPr/>
          <a:lstStyle/>
          <a:p>
            <a:r>
              <a:rPr lang="en-US" dirty="0" smtClean="0"/>
              <a:t>Spring Boot – Convention over configuration</a:t>
            </a:r>
            <a:endParaRPr lang="bg-BG" dirty="0"/>
          </a:p>
        </p:txBody>
      </p:sp>
    </p:spTree>
    <p:extLst>
      <p:ext uri="{BB962C8B-B14F-4D97-AF65-F5344CB8AC3E}">
        <p14:creationId xmlns:p14="http://schemas.microsoft.com/office/powerpoint/2010/main" val="1199511767"/>
      </p:ext>
    </p:extLst>
  </p:cSld>
  <p:clrMapOvr>
    <a:masterClrMapping/>
  </p:clrMapOvr>
  <p:timing>
    <p:tnLst>
      <p:par>
        <p:cTn id="1" dur="indefinite" restart="never" nodeType="tmRoot"/>
      </p:par>
    </p:tnLst>
  </p:timing>
</p:sld>
</file>

<file path=ppt/theme/theme1.xml><?xml version="1.0" encoding="utf-8"?>
<a:theme xmlns:a="http://schemas.openxmlformats.org/drawingml/2006/main" name="SoftUni 16x9">
  <a:themeElements>
    <a:clrScheme name="SoftUni Color The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F6C781"/>
      </a:hlink>
      <a:folHlink>
        <a:srgbClr val="F2AC44"/>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Software-University-Foundation</Template>
  <TotalTime>0</TotalTime>
  <Words>1598</Words>
  <Application>Microsoft Office PowerPoint</Application>
  <PresentationFormat>Custom</PresentationFormat>
  <Paragraphs>419</Paragraphs>
  <Slides>38</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Consolas</vt:lpstr>
      <vt:lpstr>Wingdings</vt:lpstr>
      <vt:lpstr>Wingdings 2</vt:lpstr>
      <vt:lpstr>SoftUni 16x9</vt:lpstr>
      <vt:lpstr>Spring Data Code First</vt:lpstr>
      <vt:lpstr>Table of Content</vt:lpstr>
      <vt:lpstr>Questions</vt:lpstr>
      <vt:lpstr>PowerPoint Presentation</vt:lpstr>
      <vt:lpstr>Spring Date</vt:lpstr>
      <vt:lpstr>What is Spring Data</vt:lpstr>
      <vt:lpstr>Spring Data Role</vt:lpstr>
      <vt:lpstr>Spring Framework</vt:lpstr>
      <vt:lpstr>Spring Boot – Convention over configuration</vt:lpstr>
      <vt:lpstr>Dependencies</vt:lpstr>
      <vt:lpstr>Dependencies</vt:lpstr>
      <vt:lpstr>Build</vt:lpstr>
      <vt:lpstr>Configuration</vt:lpstr>
      <vt:lpstr>Configuration</vt:lpstr>
      <vt:lpstr>Configuration</vt:lpstr>
      <vt:lpstr>spring.jpa.hibernate.ddl-auto</vt:lpstr>
      <vt:lpstr>Spring Architecture</vt:lpstr>
      <vt:lpstr>Spring Data Architecture</vt:lpstr>
      <vt:lpstr>Java Bean</vt:lpstr>
      <vt:lpstr>Models</vt:lpstr>
      <vt:lpstr>Models</vt:lpstr>
      <vt:lpstr>Spring Data Architecture</vt:lpstr>
      <vt:lpstr>Spring Repository</vt:lpstr>
      <vt:lpstr>Built-in CRUD Operations</vt:lpstr>
      <vt:lpstr>Custom CRUD Operations</vt:lpstr>
      <vt:lpstr> Query lookup strategies</vt:lpstr>
      <vt:lpstr>Repositories</vt:lpstr>
      <vt:lpstr>Spring Data Architecture</vt:lpstr>
      <vt:lpstr>Services</vt:lpstr>
      <vt:lpstr>Services</vt:lpstr>
      <vt:lpstr>Spring Annotations</vt:lpstr>
      <vt:lpstr>Entry Point</vt:lpstr>
      <vt:lpstr>Command Line Runner</vt:lpstr>
      <vt:lpstr>Summary</vt:lpstr>
      <vt:lpstr>JDBC</vt:lpstr>
      <vt:lpstr>SoftUni Diamond Partners</vt:lpstr>
      <vt:lpstr>License</vt:lpstr>
      <vt:lpstr>Free Trainings @ Software University</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Databases Advanced – Hibernate</dc:title>
  <dc:subject>Software Development Course</dc:subject>
  <dc:creator/>
  <cp:keywords>softuni, databases, hibernate, ef, ORM, JDBC</cp:keywords>
  <dc:description>Software University Foundation - http://softuni.org</dc:description>
  <cp:lastModifiedBy/>
  <cp:revision>1</cp:revision>
  <dcterms:created xsi:type="dcterms:W3CDTF">2014-01-02T17:00:34Z</dcterms:created>
  <dcterms:modified xsi:type="dcterms:W3CDTF">2016-10-31T15:20:02Z</dcterms:modified>
  <cp:category>https://softuni.bg/trainings/1444/databases-advanced-hibernate-october-2016</cp:category>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